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82" r:id="rId9"/>
    <p:sldId id="266" r:id="rId10"/>
    <p:sldId id="262" r:id="rId11"/>
    <p:sldId id="267" r:id="rId12"/>
    <p:sldId id="265" r:id="rId13"/>
    <p:sldId id="277" r:id="rId14"/>
    <p:sldId id="278" r:id="rId15"/>
    <p:sldId id="279" r:id="rId16"/>
    <p:sldId id="280" r:id="rId17"/>
    <p:sldId id="281" r:id="rId18"/>
    <p:sldId id="269" r:id="rId19"/>
    <p:sldId id="271" r:id="rId20"/>
    <p:sldId id="270" r:id="rId21"/>
    <p:sldId id="268" r:id="rId22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35CF2D-CBEA-4A21-9D4D-0C4A5B1F7208}">
          <p14:sldIdLst>
            <p14:sldId id="256"/>
            <p14:sldId id="257"/>
            <p14:sldId id="261"/>
            <p14:sldId id="258"/>
            <p14:sldId id="259"/>
            <p14:sldId id="260"/>
            <p14:sldId id="263"/>
            <p14:sldId id="282"/>
            <p14:sldId id="266"/>
            <p14:sldId id="262"/>
            <p14:sldId id="267"/>
            <p14:sldId id="265"/>
            <p14:sldId id="277"/>
            <p14:sldId id="278"/>
            <p14:sldId id="279"/>
            <p14:sldId id="280"/>
            <p14:sldId id="281"/>
            <p14:sldId id="269"/>
            <p14:sldId id="271"/>
            <p14:sldId id="270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52041666666669"/>
          <c:y val="9.8112169312169317E-2"/>
          <c:w val="0.8459672222222222"/>
          <c:h val="0.816359788359788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1.269.125.324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971.055.537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1" i="0" u="none" strike="noStrike" kern="1200" baseline="0" dirty="0" smtClean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rPr>
                      <a:t>492.328.275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hr-HR" sz="12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'[Grafikon u programu Microsoft PowerPoint]Grafovi'!$B$2:$D$2</c:f>
              <c:strCache>
                <c:ptCount val="3"/>
                <c:pt idx="0">
                  <c:v>Dodijeljeno</c:v>
                </c:pt>
                <c:pt idx="1">
                  <c:v>Ugovoreno</c:v>
                </c:pt>
                <c:pt idx="2">
                  <c:v>Isplaćeno</c:v>
                </c:pt>
              </c:strCache>
            </c:strRef>
          </c:cat>
          <c:val>
            <c:numRef>
              <c:f>'[Grafikon u programu Microsoft PowerPoint]Grafovi'!$B$3:$D$3</c:f>
              <c:numCache>
                <c:formatCode>#,##0</c:formatCode>
                <c:ptCount val="3"/>
                <c:pt idx="0">
                  <c:v>1269125324.5999999</c:v>
                </c:pt>
                <c:pt idx="1">
                  <c:v>962105419.91999996</c:v>
                </c:pt>
                <c:pt idx="2">
                  <c:v>478470211.77999997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0144128"/>
        <c:axId val="90137600"/>
      </c:barChart>
      <c:catAx>
        <c:axId val="90144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 algn="ctr">
              <a:defRPr lang="hr-HR" sz="12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137600"/>
        <c:crosses val="autoZero"/>
        <c:auto val="1"/>
        <c:lblAlgn val="ctr"/>
        <c:lblOffset val="100"/>
        <c:noMultiLvlLbl val="0"/>
      </c:catAx>
      <c:valAx>
        <c:axId val="9013760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 algn="ctr">
              <a:defRPr lang="hr-HR" sz="11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1441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49083333333334"/>
          <c:y val="8.9756878306878313E-2"/>
          <c:w val="0.84692583333333338"/>
          <c:h val="0.766555820105820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'[Grafikon u programu Microsoft PowerPoint]Grafovi'!$B$6</c:f>
              <c:strCache>
                <c:ptCount val="1"/>
                <c:pt idx="0">
                  <c:v>1.1.2008.-31.12.2011.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hr-HR" sz="12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i="0" baseline="0" dirty="0" smtClean="0">
                        <a:effectLst/>
                      </a:rPr>
                      <a:t>252.674.975</a:t>
                    </a:r>
                    <a:endParaRPr lang="en-US" sz="1200" b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hr-HR" sz="12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lang="hr-HR" sz="12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'[Grafikon u programu Microsoft PowerPoint]Grafovi'!$C$5:$D$5</c:f>
              <c:strCache>
                <c:ptCount val="2"/>
                <c:pt idx="0">
                  <c:v>Ugovoreno</c:v>
                </c:pt>
                <c:pt idx="1">
                  <c:v>Isplaćeno</c:v>
                </c:pt>
              </c:strCache>
            </c:strRef>
          </c:cat>
          <c:val>
            <c:numRef>
              <c:f>'[Grafikon u programu Microsoft PowerPoint]Grafovi'!$C$6:$D$6</c:f>
              <c:numCache>
                <c:formatCode>#,##0</c:formatCode>
                <c:ptCount val="2"/>
                <c:pt idx="0">
                  <c:v>249997189</c:v>
                </c:pt>
                <c:pt idx="1">
                  <c:v>126977896</c:v>
                </c:pt>
              </c:numCache>
            </c:numRef>
          </c:val>
        </c:ser>
        <c:ser>
          <c:idx val="1"/>
          <c:order val="1"/>
          <c:tx>
            <c:strRef>
              <c:f>'[Grafikon u programu Microsoft PowerPoint]Grafovi'!$B$7</c:f>
              <c:strCache>
                <c:ptCount val="1"/>
                <c:pt idx="0">
                  <c:v>1.1.2012.-12.12.2014.</c:v>
                </c:pt>
              </c:strCache>
            </c:strRef>
          </c:tx>
          <c:spPr>
            <a:solidFill>
              <a:srgbClr val="FF2F2F">
                <a:alpha val="9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718.380.562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365.350.379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lang="hr-HR" sz="12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'[Grafikon u programu Microsoft PowerPoint]Grafovi'!$C$5:$D$5</c:f>
              <c:strCache>
                <c:ptCount val="2"/>
                <c:pt idx="0">
                  <c:v>Ugovoreno</c:v>
                </c:pt>
                <c:pt idx="1">
                  <c:v>Isplaćeno</c:v>
                </c:pt>
              </c:strCache>
            </c:strRef>
          </c:cat>
          <c:val>
            <c:numRef>
              <c:f>'[Grafikon u programu Microsoft PowerPoint]Grafovi'!$C$7:$D$7</c:f>
              <c:numCache>
                <c:formatCode>#,##0</c:formatCode>
                <c:ptCount val="2"/>
                <c:pt idx="0">
                  <c:v>712108230.91999996</c:v>
                </c:pt>
                <c:pt idx="1">
                  <c:v>351492315.77999997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148480"/>
        <c:axId val="317700832"/>
      </c:barChart>
      <c:catAx>
        <c:axId val="901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hr-HR" sz="12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17700832"/>
        <c:crosses val="autoZero"/>
        <c:auto val="1"/>
        <c:lblAlgn val="ctr"/>
        <c:lblOffset val="100"/>
        <c:noMultiLvlLbl val="0"/>
      </c:catAx>
      <c:valAx>
        <c:axId val="31770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hr-HR" sz="11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14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988804045282678"/>
          <c:y val="8.5918443867985889E-2"/>
          <c:w val="0.68733665218799789"/>
          <c:h val="0.80114995829602931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PowerPoint]Sheet2'!$B$10</c:f>
              <c:strCache>
                <c:ptCount val="1"/>
                <c:pt idx="0">
                  <c:v>Ugovoreno €</c:v>
                </c:pt>
              </c:strCache>
            </c:strRef>
          </c:tx>
          <c:dLbls>
            <c:dLbl>
              <c:idx val="0"/>
              <c:layout>
                <c:manualLayout>
                  <c:x val="-6.7749459529145795E-2"/>
                  <c:y val="-5.178852643419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558895730846694E-3"/>
                  <c:y val="-2.4883525802537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873727672513562E-2"/>
                  <c:y val="-4.3419012254912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06161890031608E-3"/>
                  <c:y val="-1.30006886745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886028265453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969.516.802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PowerPoint]Sheet2'!$C$9:$J$9</c:f>
              <c:strCache>
                <c:ptCount val="8"/>
                <c:pt idx="0">
                  <c:v>31.12.2007.</c:v>
                </c:pt>
                <c:pt idx="1">
                  <c:v>31.12.2008.</c:v>
                </c:pt>
                <c:pt idx="2">
                  <c:v>31.12.2009.</c:v>
                </c:pt>
                <c:pt idx="3">
                  <c:v>31.12.2010.</c:v>
                </c:pt>
                <c:pt idx="4">
                  <c:v>31.12.2011.</c:v>
                </c:pt>
                <c:pt idx="5">
                  <c:v>31.12.2012.</c:v>
                </c:pt>
                <c:pt idx="6">
                  <c:v>31.12.2013.</c:v>
                </c:pt>
                <c:pt idx="7">
                  <c:v>12.12.2014.</c:v>
                </c:pt>
              </c:strCache>
            </c:strRef>
          </c:cat>
          <c:val>
            <c:numRef>
              <c:f>'[Chart in Microsoft PowerPoint]Sheet2'!$C$10:$J$10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#,##0.00">
                  <c:v>28551559.18</c:v>
                </c:pt>
                <c:pt idx="3" formatCode="#,##0.00">
                  <c:v>124084736.63</c:v>
                </c:pt>
                <c:pt idx="4" formatCode="#,##0.00">
                  <c:v>252674975</c:v>
                </c:pt>
                <c:pt idx="5" formatCode="#,##0.00">
                  <c:v>410088574.81999999</c:v>
                </c:pt>
                <c:pt idx="6" formatCode="#,##0.00">
                  <c:v>559447644.75999999</c:v>
                </c:pt>
                <c:pt idx="7" formatCode="#,##0.00">
                  <c:v>919818323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'[Chart in Microsoft PowerPoint]Sheet2'!$B$11</c:f>
              <c:strCache>
                <c:ptCount val="1"/>
                <c:pt idx="0">
                  <c:v>Isplaćeno €</c:v>
                </c:pt>
              </c:strCache>
            </c:strRef>
          </c:tx>
          <c:marker>
            <c:symbol val="square"/>
            <c:size val="7"/>
            <c:spPr>
              <a:solidFill>
                <a:srgbClr val="FF2F2F"/>
              </a:solidFill>
              <a:ln>
                <a:solidFill>
                  <a:srgbClr val="FF2F2F"/>
                </a:solidFill>
              </a:ln>
            </c:spPr>
          </c:marker>
          <c:dLbls>
            <c:dLbl>
              <c:idx val="0"/>
              <c:layout>
                <c:manualLayout>
                  <c:x val="-6.8108186728548098E-2"/>
                  <c:y val="-4.7901257240804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8235132339664832E-2"/>
                  <c:y val="-1.228866799813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517202824964452E-3"/>
                  <c:y val="2.14751047896921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3735498167426839E-3"/>
                  <c:y val="5.020273124804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486.471.158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PowerPoint]Sheet2'!$C$9:$J$9</c:f>
              <c:strCache>
                <c:ptCount val="8"/>
                <c:pt idx="0">
                  <c:v>31.12.2007.</c:v>
                </c:pt>
                <c:pt idx="1">
                  <c:v>31.12.2008.</c:v>
                </c:pt>
                <c:pt idx="2">
                  <c:v>31.12.2009.</c:v>
                </c:pt>
                <c:pt idx="3">
                  <c:v>31.12.2010.</c:v>
                </c:pt>
                <c:pt idx="4">
                  <c:v>31.12.2011.</c:v>
                </c:pt>
                <c:pt idx="5">
                  <c:v>31.12.2012.</c:v>
                </c:pt>
                <c:pt idx="6">
                  <c:v>31.12.2013.</c:v>
                </c:pt>
                <c:pt idx="7">
                  <c:v>12.12.2014.</c:v>
                </c:pt>
              </c:strCache>
            </c:strRef>
          </c:cat>
          <c:val>
            <c:numRef>
              <c:f>'[Chart in Microsoft PowerPoint]Sheet2'!$C$11:$J$11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#,##0.00">
                  <c:v>13716305.08</c:v>
                </c:pt>
                <c:pt idx="3" formatCode="#,##0.00">
                  <c:v>55425503.670000002</c:v>
                </c:pt>
                <c:pt idx="4" formatCode="#,##0.00">
                  <c:v>126977896.34</c:v>
                </c:pt>
                <c:pt idx="5" formatCode="#,##0.00">
                  <c:v>238483745.41999999</c:v>
                </c:pt>
                <c:pt idx="6" formatCode="#,##0.00">
                  <c:v>371777749.94</c:v>
                </c:pt>
                <c:pt idx="7" formatCode="#,##0.00">
                  <c:v>473860732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688864"/>
        <c:axId val="317691584"/>
      </c:lineChart>
      <c:catAx>
        <c:axId val="3176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7691584"/>
        <c:crosses val="autoZero"/>
        <c:auto val="1"/>
        <c:lblAlgn val="ctr"/>
        <c:lblOffset val="100"/>
        <c:noMultiLvlLbl val="0"/>
      </c:catAx>
      <c:valAx>
        <c:axId val="3176915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17688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0.13333</cdr:x>
      <cdr:y>0.66667</cdr:y>
    </cdr:from>
    <cdr:to>
      <cdr:x>0.33333</cdr:x>
      <cdr:y>1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609600" y="26241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0.08519</cdr:x>
      <cdr:y>0.66414</cdr:y>
    </cdr:from>
    <cdr:to>
      <cdr:x>0.90669</cdr:x>
      <cdr:y>0.95202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400050" y="2505075"/>
          <a:ext cx="3857625" cy="1085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0.76051</cdr:x>
      <cdr:y>0.89882</cdr:y>
    </cdr:from>
    <cdr:to>
      <cdr:x>0.85537</cdr:x>
      <cdr:y>0.94272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27083" y="4423150"/>
          <a:ext cx="864033" cy="2160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00" dirty="0" smtClean="0"/>
            <a:t>31.12.2014</a:t>
          </a:r>
          <a:endParaRPr lang="hr-HR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1872208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5544616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1411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40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19800" cy="4641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186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08920"/>
            <a:ext cx="7571184" cy="33123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18002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583264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7282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76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5328592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42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18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8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92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5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49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E01701-A31B-4C20-BF80-DA1BACDC1B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51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75815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2708921"/>
            <a:ext cx="7571184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15616" y="5589240"/>
            <a:ext cx="2133600" cy="365125"/>
          </a:xfrm>
          <a:prstGeom prst="rect">
            <a:avLst/>
          </a:prstGeom>
        </p:spPr>
        <p:txBody>
          <a:bodyPr/>
          <a:lstStyle/>
          <a:p>
            <a:fld id="{0DAC3482-D614-4C4E-809C-A424F45CC017}" type="datetimeFigureOut">
              <a:rPr lang="hr-HR" smtClean="0"/>
              <a:t>2.2.2015.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680" y="6165304"/>
            <a:ext cx="698477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80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dirty="0" smtClean="0"/>
              <a:t>OPERATIVNI PROGRAM „KONKURENTNOST I KOHEZIJA</a:t>
            </a:r>
            <a:br>
              <a:rPr lang="hr-HR" sz="3600" dirty="0" smtClean="0"/>
            </a:br>
            <a:r>
              <a:rPr lang="hr-HR" sz="3600" dirty="0" smtClean="0"/>
              <a:t> 2014.-2020.”</a:t>
            </a:r>
            <a:endParaRPr lang="hr-HR" sz="2000" dirty="0" smtClean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hr-HR" sz="2500" dirty="0" smtClean="0">
                <a:solidFill>
                  <a:schemeClr val="tx1"/>
                </a:solidFill>
              </a:rPr>
              <a:t>prof.dr.sc. Branko Grčić,</a:t>
            </a:r>
            <a:br>
              <a:rPr lang="hr-HR" sz="2500" dirty="0" smtClean="0">
                <a:solidFill>
                  <a:schemeClr val="tx1"/>
                </a:solidFill>
              </a:rPr>
            </a:br>
            <a:r>
              <a:rPr lang="hr-HR" sz="2500" dirty="0" smtClean="0">
                <a:solidFill>
                  <a:schemeClr val="tx1"/>
                </a:solidFill>
              </a:rPr>
              <a:t>potpredsjednik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18585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581528" cy="64807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Mogućnosti ulaganja za poduzetnike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600" dirty="0"/>
              <a:t>N</a:t>
            </a:r>
            <a:r>
              <a:rPr lang="hr-HR" sz="1600" dirty="0" smtClean="0"/>
              <a:t>aglasak na jačanju konkurentnosti </a:t>
            </a:r>
            <a:r>
              <a:rPr lang="hr-HR" sz="1600" dirty="0" smtClean="0">
                <a:solidFill>
                  <a:srgbClr val="FF0000"/>
                </a:solidFill>
              </a:rPr>
              <a:t>malog i srednje velikog poduzetništva (MSP)</a:t>
            </a:r>
            <a:r>
              <a:rPr lang="hr-HR" sz="1600" dirty="0" smtClean="0"/>
              <a:t>, moguće sufinanciranje ulaganja u: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/>
              <a:t>Podrška projektima istraživanja i razvoja čiji su nositelji poduzeća, </a:t>
            </a:r>
            <a:r>
              <a:rPr lang="hr-HR" sz="1600" u="sng" dirty="0"/>
              <a:t>uključujući i velika </a:t>
            </a:r>
            <a:r>
              <a:rPr lang="hr-HR" sz="1600" u="sng" dirty="0" smtClean="0"/>
              <a:t>poduzeća;</a:t>
            </a:r>
            <a:endParaRPr lang="hr-HR" sz="1600" u="sng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/>
              <a:t>Potpora ugovornim projektima istraživanja i razvoja poduzeća, posebno </a:t>
            </a:r>
            <a:r>
              <a:rPr lang="hr-HR" sz="1600" dirty="0" smtClean="0"/>
              <a:t>MSP-a;</a:t>
            </a:r>
            <a:endParaRPr lang="hr-HR" sz="16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/>
              <a:t>Potpora za suradničke projekte istraživanja i razvoja, poduzeća i znanstveno-istraživačkih </a:t>
            </a:r>
            <a:r>
              <a:rPr lang="hr-HR" sz="1600" dirty="0" smtClean="0"/>
              <a:t>institucija;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 smtClean="0"/>
              <a:t>Proširenje </a:t>
            </a:r>
            <a:r>
              <a:rPr lang="hr-HR" sz="1600" dirty="0"/>
              <a:t>proizvodnih kapaciteta te razvoj novih proizvoda i </a:t>
            </a:r>
            <a:r>
              <a:rPr lang="hr-HR" sz="1600" dirty="0" smtClean="0"/>
              <a:t>usluga;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 smtClean="0"/>
              <a:t>Potpora poduzećima za potrebe udovoljavanja normama i standardima za proizvode/usluge/procese, s ciljem povećanja konkurentnosti i pristupa međunarodnim tržištima;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 smtClean="0"/>
              <a:t>Unapređenje </a:t>
            </a:r>
            <a:r>
              <a:rPr lang="hr-HR" sz="1600" dirty="0"/>
              <a:t>međusobne suradnje MSP-ova u svrhu jačanja njihovog tržišnog </a:t>
            </a:r>
            <a:r>
              <a:rPr lang="hr-HR" sz="1600" dirty="0" smtClean="0"/>
              <a:t>položaja;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 smtClean="0"/>
              <a:t>Povećanje </a:t>
            </a:r>
            <a:r>
              <a:rPr lang="hr-HR" sz="1600" dirty="0"/>
              <a:t>konkurentnosti i učinkovitosti poduzeća </a:t>
            </a:r>
            <a:r>
              <a:rPr lang="hr-HR" sz="1600" dirty="0" smtClean="0"/>
              <a:t>kroz povećano korištenje IKT-a;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/>
              <a:t>I</a:t>
            </a:r>
            <a:r>
              <a:rPr lang="hr-HR" sz="1600" dirty="0" smtClean="0"/>
              <a:t>nternacionalizacija </a:t>
            </a:r>
            <a:r>
              <a:rPr lang="hr-HR" sz="1600" dirty="0"/>
              <a:t>brzorastućih i inovativnih </a:t>
            </a:r>
            <a:r>
              <a:rPr lang="hr-HR" sz="1600" dirty="0" smtClean="0"/>
              <a:t>poduzeća;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 smtClean="0"/>
              <a:t>Promicanje </a:t>
            </a:r>
            <a:r>
              <a:rPr lang="hr-HR" sz="1600" dirty="0"/>
              <a:t>inovativnosti u </a:t>
            </a:r>
            <a:r>
              <a:rPr lang="hr-HR" sz="1600" dirty="0" smtClean="0"/>
              <a:t>MSP-a, i drugo</a:t>
            </a:r>
          </a:p>
        </p:txBody>
      </p:sp>
    </p:spTree>
    <p:extLst>
      <p:ext uri="{BB962C8B-B14F-4D97-AF65-F5344CB8AC3E}">
        <p14:creationId xmlns:p14="http://schemas.microsoft.com/office/powerpoint/2010/main" val="7008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920880" cy="864096"/>
          </a:xfrm>
        </p:spPr>
        <p:txBody>
          <a:bodyPr>
            <a:normAutofit/>
          </a:bodyPr>
          <a:lstStyle/>
          <a:p>
            <a:pPr algn="l"/>
            <a:r>
              <a:rPr lang="pl-PL" sz="2400" dirty="0" smtClean="0"/>
              <a:t>Mogućnosti za jedinice </a:t>
            </a:r>
            <a:r>
              <a:rPr lang="pl-PL" sz="2400" dirty="0"/>
              <a:t>lokalne i regionalne samouprave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1800" b="1" u="sng" dirty="0" smtClean="0"/>
              <a:t>Primjeri aktivnosti:</a:t>
            </a:r>
          </a:p>
          <a:p>
            <a:r>
              <a:rPr lang="hr-HR" sz="1800" dirty="0" smtClean="0"/>
              <a:t>razvoj </a:t>
            </a:r>
            <a:r>
              <a:rPr lang="hr-HR" sz="1800" dirty="0" err="1"/>
              <a:t>agregacijske</a:t>
            </a:r>
            <a:r>
              <a:rPr lang="hr-HR" sz="1800" dirty="0"/>
              <a:t> mreže slijedeće generacije (NGN) i spajanje javnih ustanova na mreže, u bijelim i sivim područjima</a:t>
            </a:r>
          </a:p>
          <a:p>
            <a:r>
              <a:rPr lang="hr-HR" sz="1800" dirty="0" smtClean="0"/>
              <a:t>ulaganja </a:t>
            </a:r>
            <a:r>
              <a:rPr lang="hr-HR" sz="1800" dirty="0"/>
              <a:t>u mrežu </a:t>
            </a:r>
            <a:r>
              <a:rPr lang="hr-HR" sz="1800" dirty="0" err="1"/>
              <a:t>toplinarstva</a:t>
            </a:r>
            <a:r>
              <a:rPr lang="hr-HR" sz="1800" dirty="0"/>
              <a:t> – renovacija i modernizacija, uključujući mjere usmjerene smanjivanju gubitka topline, vode i pare; </a:t>
            </a:r>
          </a:p>
          <a:p>
            <a:r>
              <a:rPr lang="hr-HR" sz="1800" dirty="0" smtClean="0"/>
              <a:t>mjere </a:t>
            </a:r>
            <a:r>
              <a:rPr lang="hr-HR" sz="1800" dirty="0"/>
              <a:t>povećavanja učinkovitosti sustava javne rasvjete, </a:t>
            </a:r>
            <a:endParaRPr lang="hr-HR" sz="1800" dirty="0" smtClean="0"/>
          </a:p>
          <a:p>
            <a:r>
              <a:rPr lang="hr-HR" sz="1800" dirty="0" smtClean="0"/>
              <a:t>obnova </a:t>
            </a:r>
            <a:r>
              <a:rPr lang="hr-HR" sz="1800" dirty="0"/>
              <a:t>kulturnih dobara (arheološki lokaliteti, industrijska baština, utvrde,  dvorci i kurije, palače, tradicijsko graditeljstvo) te gradnja vezane infrastrukture kao i poboljšanje usluga na lokacijama kulturne baštine, te stvaranje novih usluga koje će doprinijeti integriranom razvoju turizma;</a:t>
            </a:r>
          </a:p>
          <a:p>
            <a:r>
              <a:rPr lang="hr-HR" sz="1800" dirty="0"/>
              <a:t>poboljšanje sustava upravljanja kulturnom baštinom izradom  planova upravljanja, te konzervatorskih analiza i smjernica ;</a:t>
            </a:r>
          </a:p>
          <a:p>
            <a:r>
              <a:rPr lang="hr-HR" sz="1800" dirty="0" smtClean="0"/>
              <a:t>povećanje </a:t>
            </a:r>
            <a:r>
              <a:rPr lang="hr-HR" sz="1800" dirty="0"/>
              <a:t>atraktivnosti i održivog korištenja prirodne </a:t>
            </a:r>
            <a:r>
              <a:rPr lang="hr-HR" sz="1800" dirty="0" smtClean="0"/>
              <a:t>baštine</a:t>
            </a:r>
          </a:p>
          <a:p>
            <a:r>
              <a:rPr lang="hr-HR" sz="1800" smtClean="0"/>
              <a:t>mjere </a:t>
            </a:r>
            <a:r>
              <a:rPr lang="hr-HR" sz="1800" dirty="0"/>
              <a:t>poboljšanja kvalitete zraka u gradovima s preko 10 000 </a:t>
            </a:r>
            <a:r>
              <a:rPr lang="hr-HR" sz="1800"/>
              <a:t>stanovnika </a:t>
            </a:r>
            <a:endParaRPr lang="hr-HR" sz="1800" dirty="0" smtClean="0"/>
          </a:p>
          <a:p>
            <a:r>
              <a:rPr lang="hr-HR" sz="1800" dirty="0" smtClean="0"/>
              <a:t>aktivnosti za uvođenje i poboljšanje odvojenog skupljanja, oporabe, recikliranja i ponovne upotrebe otpada </a:t>
            </a:r>
          </a:p>
          <a:p>
            <a:r>
              <a:rPr lang="hr-HR" sz="1800" dirty="0" smtClean="0"/>
              <a:t>i mnoge druge!</a:t>
            </a:r>
            <a:endParaRPr lang="hr-HR" sz="1800" dirty="0"/>
          </a:p>
          <a:p>
            <a:endParaRPr lang="hr-HR" sz="1800" dirty="0" smtClean="0"/>
          </a:p>
          <a:p>
            <a:pPr marL="0" indent="0">
              <a:buNone/>
            </a:pPr>
            <a:endParaRPr lang="hr-HR" sz="1800" dirty="0" smtClean="0"/>
          </a:p>
          <a:p>
            <a:endParaRPr lang="hr-HR" sz="1800" dirty="0"/>
          </a:p>
          <a:p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9628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581528" cy="504056"/>
          </a:xfrm>
        </p:spPr>
        <p:txBody>
          <a:bodyPr>
            <a:noAutofit/>
          </a:bodyPr>
          <a:lstStyle/>
          <a:p>
            <a:r>
              <a:rPr lang="hr-HR" sz="2400" dirty="0"/>
              <a:t>Pomoć kod </a:t>
            </a:r>
            <a:r>
              <a:rPr lang="hr-HR" sz="2400" dirty="0" smtClean="0"/>
              <a:t>sufinanciranja </a:t>
            </a:r>
            <a:r>
              <a:rPr lang="hr-HR" sz="2400" dirty="0"/>
              <a:t>i predfinanciranja projekata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2"/>
            <a:ext cx="7571184" cy="446449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600"/>
              </a:spcBef>
              <a:buNone/>
              <a:defRPr/>
            </a:pPr>
            <a:r>
              <a:rPr lang="hr-HR" sz="1800" b="1" dirty="0">
                <a:solidFill>
                  <a:srgbClr val="FF0000"/>
                </a:solidFill>
                <a:latin typeface="+mj-lt"/>
                <a:cs typeface="Arial"/>
              </a:rPr>
              <a:t>Pomoć za sufinanciranje</a:t>
            </a:r>
          </a:p>
          <a:p>
            <a:pPr lvl="0">
              <a:spcBef>
                <a:spcPts val="600"/>
              </a:spcBef>
              <a:defRPr/>
            </a:pPr>
            <a:r>
              <a:rPr lang="hr-HR" sz="1800" dirty="0">
                <a:latin typeface="+mj-lt"/>
                <a:cs typeface="Arial"/>
              </a:rPr>
              <a:t>Izmjenama </a:t>
            </a:r>
            <a:r>
              <a:rPr lang="hr-HR" sz="1800" dirty="0" smtClean="0">
                <a:latin typeface="+mj-lt"/>
                <a:cs typeface="Arial"/>
              </a:rPr>
              <a:t>Zakona </a:t>
            </a:r>
            <a:r>
              <a:rPr lang="hr-HR" sz="1800" dirty="0">
                <a:latin typeface="+mj-lt"/>
                <a:cs typeface="Arial"/>
              </a:rPr>
              <a:t>o financiranju JLRS-a, </a:t>
            </a:r>
            <a:r>
              <a:rPr lang="hr-HR" sz="1800" dirty="0" smtClean="0">
                <a:latin typeface="+mj-lt"/>
                <a:cs typeface="Arial"/>
              </a:rPr>
              <a:t>osigurava se uspostava posebnog fonda </a:t>
            </a:r>
            <a:r>
              <a:rPr lang="hr-HR" sz="1800" dirty="0">
                <a:latin typeface="+mj-lt"/>
                <a:cs typeface="Arial"/>
              </a:rPr>
              <a:t>za sufinanciranje provedbe EU projekata s godišnjim proračunom od oko </a:t>
            </a:r>
            <a:r>
              <a:rPr lang="hr-HR" sz="1800" dirty="0" smtClean="0">
                <a:latin typeface="+mj-lt"/>
                <a:cs typeface="Arial"/>
              </a:rPr>
              <a:t>180 milijuna kuna </a:t>
            </a:r>
            <a:endParaRPr lang="hr-HR" sz="1800" dirty="0">
              <a:latin typeface="+mj-lt"/>
              <a:cs typeface="Arial"/>
            </a:endParaRPr>
          </a:p>
          <a:p>
            <a:pPr lvl="0">
              <a:spcBef>
                <a:spcPts val="600"/>
              </a:spcBef>
              <a:defRPr/>
            </a:pPr>
            <a:r>
              <a:rPr lang="hr-HR" sz="1800" dirty="0" smtClean="0">
                <a:latin typeface="+mj-lt"/>
                <a:cs typeface="Arial"/>
              </a:rPr>
              <a:t>Novim Zakonom </a:t>
            </a:r>
            <a:r>
              <a:rPr lang="hr-HR" sz="1800" dirty="0">
                <a:latin typeface="+mj-lt"/>
                <a:cs typeface="Arial"/>
              </a:rPr>
              <a:t>o regionalnom razvoju </a:t>
            </a:r>
            <a:r>
              <a:rPr lang="hr-HR" sz="1800" dirty="0" smtClean="0">
                <a:latin typeface="+mj-lt"/>
                <a:cs typeface="Arial"/>
              </a:rPr>
              <a:t>utvrđuje se obveza osnivanja </a:t>
            </a:r>
            <a:r>
              <a:rPr lang="hr-HR" sz="1800" dirty="0">
                <a:latin typeface="+mj-lt"/>
                <a:cs typeface="Arial"/>
              </a:rPr>
              <a:t>posebnog fonda za sufinanciranje pripreme i provedbe projekata na slabije razvijenim </a:t>
            </a:r>
            <a:r>
              <a:rPr lang="hr-HR" sz="1800" dirty="0" smtClean="0">
                <a:latin typeface="+mj-lt"/>
                <a:cs typeface="Arial"/>
              </a:rPr>
              <a:t>područjima </a:t>
            </a:r>
          </a:p>
          <a:p>
            <a:pPr lvl="0">
              <a:spcBef>
                <a:spcPts val="600"/>
              </a:spcBef>
              <a:defRPr/>
            </a:pPr>
            <a:r>
              <a:rPr lang="hr-HR" sz="1800" dirty="0" smtClean="0">
                <a:latin typeface="+mj-lt"/>
                <a:cs typeface="Arial"/>
              </a:rPr>
              <a:t>Za </a:t>
            </a:r>
            <a:r>
              <a:rPr lang="hr-HR" sz="1800" dirty="0">
                <a:latin typeface="+mj-lt"/>
                <a:cs typeface="Arial"/>
              </a:rPr>
              <a:t>2015. je na stavci MRRFEU-a osigurano za tu svrhu 30 </a:t>
            </a:r>
            <a:r>
              <a:rPr lang="hr-HR" sz="1800" dirty="0" smtClean="0">
                <a:latin typeface="+mj-lt"/>
                <a:cs typeface="Arial"/>
              </a:rPr>
              <a:t>milijuna kuna</a:t>
            </a:r>
            <a:endParaRPr lang="hr-HR" sz="1800" dirty="0">
              <a:latin typeface="+mj-lt"/>
              <a:cs typeface="Arial"/>
            </a:endParaRPr>
          </a:p>
          <a:p>
            <a:pPr lvl="0">
              <a:spcBef>
                <a:spcPts val="600"/>
              </a:spcBef>
              <a:defRPr/>
            </a:pPr>
            <a:r>
              <a:rPr lang="hr-HR" sz="1800" dirty="0">
                <a:latin typeface="+mj-lt"/>
                <a:cs typeface="Arial"/>
              </a:rPr>
              <a:t>HBOR </a:t>
            </a:r>
            <a:r>
              <a:rPr lang="hr-HR" sz="1800" dirty="0" smtClean="0">
                <a:latin typeface="+mj-lt"/>
                <a:cs typeface="Arial"/>
              </a:rPr>
              <a:t>osigurava </a:t>
            </a:r>
            <a:r>
              <a:rPr lang="hr-HR" sz="1800" dirty="0">
                <a:latin typeface="+mj-lt"/>
                <a:cs typeface="Arial"/>
              </a:rPr>
              <a:t>povoljne kreditne linije koji prate </a:t>
            </a:r>
            <a:r>
              <a:rPr lang="hr-HR" sz="1800" dirty="0" smtClean="0">
                <a:latin typeface="+mj-lt"/>
                <a:cs typeface="Arial"/>
              </a:rPr>
              <a:t>OPKK 2014.-2020.</a:t>
            </a:r>
            <a:endParaRPr lang="hr-HR" sz="1800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lvl="0" indent="0">
              <a:spcBef>
                <a:spcPts val="600"/>
              </a:spcBef>
              <a:buNone/>
              <a:defRPr/>
            </a:pPr>
            <a:endParaRPr lang="hr-HR" sz="1800" b="1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lvl="0" indent="0">
              <a:spcBef>
                <a:spcPts val="600"/>
              </a:spcBef>
              <a:buNone/>
              <a:defRPr/>
            </a:pPr>
            <a:r>
              <a:rPr lang="hr-HR" sz="1800" b="1" dirty="0" smtClean="0">
                <a:solidFill>
                  <a:srgbClr val="FF0000"/>
                </a:solidFill>
                <a:latin typeface="+mj-lt"/>
                <a:cs typeface="Arial"/>
              </a:rPr>
              <a:t>Osiguranje </a:t>
            </a:r>
            <a:r>
              <a:rPr lang="hr-HR" sz="1800" b="1" dirty="0">
                <a:solidFill>
                  <a:srgbClr val="FF0000"/>
                </a:solidFill>
                <a:latin typeface="+mj-lt"/>
                <a:cs typeface="Arial"/>
              </a:rPr>
              <a:t>predfinanciranja</a:t>
            </a:r>
          </a:p>
          <a:p>
            <a:pPr>
              <a:spcBef>
                <a:spcPts val="600"/>
              </a:spcBef>
              <a:defRPr/>
            </a:pPr>
            <a:r>
              <a:rPr lang="hr-HR" sz="1800" u="sng" dirty="0" smtClean="0">
                <a:latin typeface="+mj-lt"/>
                <a:cs typeface="Arial"/>
              </a:rPr>
              <a:t>Nositelju projekta</a:t>
            </a:r>
            <a:r>
              <a:rPr lang="hr-HR" sz="1800" dirty="0" smtClean="0">
                <a:latin typeface="+mj-lt"/>
                <a:cs typeface="Arial"/>
              </a:rPr>
              <a:t> </a:t>
            </a:r>
            <a:r>
              <a:rPr lang="hr-HR" sz="1800" dirty="0">
                <a:latin typeface="+mj-lt"/>
                <a:cs typeface="Arial"/>
              </a:rPr>
              <a:t>i</a:t>
            </a:r>
            <a:r>
              <a:rPr lang="hr-HR" sz="1800" dirty="0" smtClean="0">
                <a:latin typeface="+mj-lt"/>
                <a:cs typeface="Arial"/>
              </a:rPr>
              <a:t>z državnog proračuna (DP) osigurat će se avansne uplate u iznosu </a:t>
            </a:r>
            <a:r>
              <a:rPr lang="hr-HR" sz="1800" u="sng" dirty="0" smtClean="0">
                <a:latin typeface="+mj-lt"/>
                <a:cs typeface="Arial"/>
              </a:rPr>
              <a:t>do 30%</a:t>
            </a:r>
            <a:r>
              <a:rPr lang="hr-HR" sz="1800" dirty="0">
                <a:latin typeface="+mj-lt"/>
                <a:cs typeface="Arial"/>
              </a:rPr>
              <a:t> </a:t>
            </a:r>
            <a:r>
              <a:rPr lang="hr-HR" sz="1800" dirty="0" smtClean="0">
                <a:latin typeface="+mj-lt"/>
                <a:cs typeface="Arial"/>
              </a:rPr>
              <a:t>vrijednosti projekta </a:t>
            </a:r>
          </a:p>
          <a:p>
            <a:pPr>
              <a:spcBef>
                <a:spcPts val="600"/>
              </a:spcBef>
              <a:defRPr/>
            </a:pPr>
            <a:r>
              <a:rPr lang="hr-HR" sz="1800" dirty="0" smtClean="0">
                <a:latin typeface="+mj-lt"/>
                <a:cs typeface="Arial"/>
              </a:rPr>
              <a:t>Osigurat će se dovoljna likvidnost u DP-u za podmirenje svih daljnjih plaćanja na temelju ispostavljenih faktura bez obzira na tijek primitaka iz proračuna Europske unije</a:t>
            </a:r>
          </a:p>
        </p:txBody>
      </p:sp>
    </p:spTree>
    <p:extLst>
      <p:ext uri="{BB962C8B-B14F-4D97-AF65-F5344CB8AC3E}">
        <p14:creationId xmlns:p14="http://schemas.microsoft.com/office/powerpoint/2010/main" val="6424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581528" cy="79208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NATJEČAJI U NAJAVI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7437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640960" cy="648072"/>
          </a:xfrm>
        </p:spPr>
        <p:txBody>
          <a:bodyPr>
            <a:noAutofit/>
          </a:bodyPr>
          <a:lstStyle/>
          <a:p>
            <a:r>
              <a:rPr lang="hr-HR" sz="2000" b="1" dirty="0"/>
              <a:t>Priprema zalihe infrastrukturnih projekata za EFRR 2014.-2020</a:t>
            </a:r>
            <a:r>
              <a:rPr lang="hr-HR" sz="2000" b="1" dirty="0" smtClean="0"/>
              <a:t>.</a:t>
            </a:r>
            <a:br>
              <a:rPr lang="hr-HR" sz="2000" b="1" dirty="0" smtClean="0"/>
            </a:br>
            <a:r>
              <a:rPr lang="hr-HR" sz="2000" b="1" dirty="0" smtClean="0"/>
              <a:t>(drugi poziv)</a:t>
            </a:r>
            <a:r>
              <a:rPr lang="hr-HR" sz="2000" b="1" dirty="0"/>
              <a:t/>
            </a:r>
            <a:br>
              <a:rPr lang="hr-HR" sz="2000" b="1" dirty="0"/>
            </a:b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400" b="1" dirty="0" smtClean="0"/>
              <a:t>Objava poziva: </a:t>
            </a:r>
            <a:r>
              <a:rPr lang="hr-HR" sz="2400" dirty="0" smtClean="0"/>
              <a:t>ožujak </a:t>
            </a:r>
            <a:r>
              <a:rPr lang="hr-HR" sz="2400" dirty="0"/>
              <a:t>2015. </a:t>
            </a:r>
            <a:endParaRPr lang="hr-H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hr-HR" sz="2400" dirty="0" smtClean="0"/>
              <a:t>OP Regionalna </a:t>
            </a:r>
            <a:r>
              <a:rPr lang="hr-HR" sz="2400" dirty="0"/>
              <a:t>konkurentnost, </a:t>
            </a:r>
            <a:r>
              <a:rPr lang="hr-HR" sz="2400" dirty="0" smtClean="0"/>
              <a:t>EFRR</a:t>
            </a:r>
            <a:r>
              <a:rPr lang="hr-HR" sz="2400" b="1" dirty="0" smtClean="0"/>
              <a:t> </a:t>
            </a:r>
            <a:endParaRPr lang="hr-HR" sz="2400" dirty="0"/>
          </a:p>
          <a:p>
            <a:pPr algn="just">
              <a:buFont typeface="Wingdings" pitchFamily="2" charset="2"/>
              <a:buChar char="Ø"/>
            </a:pPr>
            <a:r>
              <a:rPr lang="hr-HR" sz="2400" b="1" dirty="0" smtClean="0"/>
              <a:t>Prijavitelji</a:t>
            </a:r>
            <a:r>
              <a:rPr lang="hr-HR" sz="2400" b="1" dirty="0"/>
              <a:t>:</a:t>
            </a:r>
            <a:r>
              <a:rPr lang="hr-HR" sz="2400" dirty="0"/>
              <a:t> javna visoka učilišta, </a:t>
            </a:r>
            <a:r>
              <a:rPr lang="hr-HR" sz="2400" dirty="0" smtClean="0"/>
              <a:t>javne znanstvene  organizacije, jedinice </a:t>
            </a:r>
            <a:r>
              <a:rPr lang="hr-HR" sz="2400" dirty="0"/>
              <a:t>regionalne (područne) </a:t>
            </a:r>
            <a:r>
              <a:rPr lang="hr-HR" sz="2400" dirty="0" smtClean="0"/>
              <a:t>samouprave</a:t>
            </a:r>
          </a:p>
          <a:p>
            <a:pPr lvl="0" algn="just">
              <a:buFont typeface="Wingdings" pitchFamily="2" charset="2"/>
              <a:buChar char="ü"/>
            </a:pPr>
            <a:r>
              <a:rPr lang="hr-HR" sz="2400" dirty="0" smtClean="0"/>
              <a:t>Kroz poziv će se financirati razvoj cjelokupne projektne </a:t>
            </a:r>
            <a:r>
              <a:rPr lang="hr-HR" sz="2400" dirty="0"/>
              <a:t>dokumentacije potrebne za uspješnu prijavu za korištenje EU fondova (Kohezijska politika) i daljnju provedbu infrastrukturnih projekata vezanih za istraživanje, razvoj i inovacije</a:t>
            </a:r>
            <a:r>
              <a:rPr lang="hr-HR" sz="2400" dirty="0" smtClean="0"/>
              <a:t>.</a:t>
            </a:r>
          </a:p>
          <a:p>
            <a:pPr lvl="0" algn="just">
              <a:buFont typeface="Wingdings" pitchFamily="2" charset="2"/>
              <a:buChar char="ü"/>
            </a:pPr>
            <a:endParaRPr lang="hr-HR" dirty="0"/>
          </a:p>
          <a:p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1331640" y="5589240"/>
            <a:ext cx="648072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black"/>
                </a:solidFill>
              </a:rPr>
              <a:t>Ukupna </a:t>
            </a:r>
            <a:r>
              <a:rPr lang="hr-HR" b="1" dirty="0" smtClean="0">
                <a:solidFill>
                  <a:prstClr val="black"/>
                </a:solidFill>
              </a:rPr>
              <a:t>raspoloživa sredstva: </a:t>
            </a:r>
            <a:endParaRPr lang="hr-HR" b="1" dirty="0">
              <a:solidFill>
                <a:prstClr val="black"/>
              </a:solidFill>
            </a:endParaRPr>
          </a:p>
          <a:p>
            <a:pPr algn="ctr"/>
            <a:r>
              <a:rPr lang="hr-HR" dirty="0">
                <a:solidFill>
                  <a:prstClr val="black"/>
                </a:solidFill>
              </a:rPr>
              <a:t>39.109.600,00 kn</a:t>
            </a:r>
          </a:p>
        </p:txBody>
      </p:sp>
    </p:spTree>
    <p:extLst>
      <p:ext uri="{BB962C8B-B14F-4D97-AF65-F5344CB8AC3E}">
        <p14:creationId xmlns:p14="http://schemas.microsoft.com/office/powerpoint/2010/main" val="35615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81528" cy="864096"/>
          </a:xfrm>
        </p:spPr>
        <p:txBody>
          <a:bodyPr>
            <a:normAutofit fontScale="90000"/>
          </a:bodyPr>
          <a:lstStyle/>
          <a:p>
            <a:r>
              <a:rPr lang="hr-HR" sz="2200" b="1" dirty="0"/>
              <a:t>Izgradnja proizvodnih kapaciteta i ulaganje u opremu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3924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100" b="1" dirty="0"/>
              <a:t>Objava poziva (indikativno): </a:t>
            </a:r>
            <a:r>
              <a:rPr lang="hr-HR" sz="2100" dirty="0"/>
              <a:t>veljača/ožujak 2015</a:t>
            </a:r>
            <a:r>
              <a:rPr lang="hr-HR" sz="21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100" b="1" dirty="0" smtClean="0"/>
              <a:t>Financiranje</a:t>
            </a:r>
            <a:r>
              <a:rPr lang="hr-HR" sz="2100" b="1" dirty="0"/>
              <a:t>:</a:t>
            </a:r>
            <a:r>
              <a:rPr lang="hr-HR" sz="2100" dirty="0"/>
              <a:t> </a:t>
            </a:r>
            <a:r>
              <a:rPr lang="hr-HR" sz="2100" dirty="0" smtClean="0"/>
              <a:t>OP Konkurentnost </a:t>
            </a:r>
            <a:r>
              <a:rPr lang="hr-HR" sz="2100" dirty="0"/>
              <a:t>i kohezija 2014.-2020., </a:t>
            </a:r>
            <a:r>
              <a:rPr lang="hr-HR" sz="2100" dirty="0" smtClean="0"/>
              <a:t>EFRR</a:t>
            </a:r>
            <a:endParaRPr lang="hr-HR" sz="2100" dirty="0"/>
          </a:p>
          <a:p>
            <a:pPr algn="just">
              <a:buFont typeface="Wingdings" pitchFamily="2" charset="2"/>
              <a:buChar char="Ø"/>
            </a:pPr>
            <a:r>
              <a:rPr lang="hr-HR" sz="2100" b="1" dirty="0"/>
              <a:t>Prijavitelji:</a:t>
            </a:r>
            <a:r>
              <a:rPr lang="hr-HR" sz="2100" dirty="0"/>
              <a:t> mali i srednji poduzetnici, </a:t>
            </a:r>
            <a:r>
              <a:rPr lang="hr-HR" sz="2100" dirty="0" smtClean="0"/>
              <a:t>obrtnici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100" b="1" dirty="0" smtClean="0"/>
              <a:t>Područje ulaganja: 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100" dirty="0" smtClean="0"/>
              <a:t>potpora </a:t>
            </a:r>
            <a:r>
              <a:rPr lang="hr-HR" sz="2100" dirty="0"/>
              <a:t>za </a:t>
            </a:r>
            <a:r>
              <a:rPr lang="hr-HR" sz="2100" dirty="0" smtClean="0"/>
              <a:t>početna </a:t>
            </a:r>
            <a:r>
              <a:rPr lang="hr-HR" sz="2100" dirty="0"/>
              <a:t>ulaganja </a:t>
            </a:r>
            <a:endParaRPr lang="hr-HR" sz="2100" dirty="0" smtClean="0"/>
          </a:p>
          <a:p>
            <a:pPr algn="just">
              <a:buFont typeface="Wingdings" pitchFamily="2" charset="2"/>
              <a:buChar char="ü"/>
            </a:pPr>
            <a:r>
              <a:rPr lang="hr-HR" sz="2100" dirty="0" smtClean="0"/>
              <a:t>razvoj </a:t>
            </a:r>
            <a:r>
              <a:rPr lang="hr-HR" sz="2100" dirty="0"/>
              <a:t>novih </a:t>
            </a:r>
            <a:r>
              <a:rPr lang="hr-HR" sz="2100" dirty="0" smtClean="0"/>
              <a:t>kompetencija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100" dirty="0" smtClean="0"/>
              <a:t>investicije </a:t>
            </a:r>
            <a:r>
              <a:rPr lang="hr-HR" sz="2100" dirty="0"/>
              <a:t>u nove i postojeće proizvodne kapacitete, </a:t>
            </a:r>
            <a:endParaRPr lang="hr-HR" sz="2100" dirty="0" smtClean="0"/>
          </a:p>
          <a:p>
            <a:pPr algn="just">
              <a:buFont typeface="Wingdings" pitchFamily="2" charset="2"/>
              <a:buChar char="ü"/>
            </a:pPr>
            <a:r>
              <a:rPr lang="hr-HR" sz="2100" dirty="0" smtClean="0"/>
              <a:t>ulaganja </a:t>
            </a:r>
            <a:r>
              <a:rPr lang="hr-HR" sz="2100" dirty="0"/>
              <a:t>u suvremenu proizvodnu opremu, tehnologiju i nove proizvode</a:t>
            </a:r>
            <a:r>
              <a:rPr lang="hr-HR" sz="2100" dirty="0" smtClean="0"/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100" dirty="0" smtClean="0"/>
              <a:t> </a:t>
            </a:r>
            <a:r>
              <a:rPr lang="hr-HR" sz="2100" dirty="0"/>
              <a:t>diversifikaciju i širenje poslovne </a:t>
            </a:r>
            <a:r>
              <a:rPr lang="hr-HR" sz="2100" dirty="0" smtClean="0"/>
              <a:t>djelatnosti </a:t>
            </a:r>
            <a:endParaRPr lang="hr-HR" sz="2100" dirty="0"/>
          </a:p>
          <a:p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5517232"/>
            <a:ext cx="6840760" cy="119675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hr-HR" b="1" dirty="0" smtClean="0">
              <a:solidFill>
                <a:prstClr val="black"/>
              </a:solidFill>
            </a:endParaRPr>
          </a:p>
          <a:p>
            <a:pPr algn="ctr"/>
            <a:r>
              <a:rPr lang="hr-HR" dirty="0">
                <a:solidFill>
                  <a:prstClr val="black"/>
                </a:solidFill>
              </a:rPr>
              <a:t>t</a:t>
            </a:r>
            <a:r>
              <a:rPr lang="hr-HR" dirty="0" smtClean="0">
                <a:solidFill>
                  <a:prstClr val="black"/>
                </a:solidFill>
              </a:rPr>
              <a:t>rajno </a:t>
            </a:r>
            <a:r>
              <a:rPr lang="hr-HR" dirty="0">
                <a:solidFill>
                  <a:prstClr val="black"/>
                </a:solidFill>
              </a:rPr>
              <a:t>otvoreni poziv do iskorištenja raspoloživih sredstava u </a:t>
            </a:r>
            <a:r>
              <a:rPr lang="hr-HR" b="1" dirty="0">
                <a:solidFill>
                  <a:prstClr val="black"/>
                </a:solidFill>
              </a:rPr>
              <a:t>ukupnoj vrijednosti 147 milijuna </a:t>
            </a:r>
            <a:r>
              <a:rPr lang="hr-HR" b="1" dirty="0" smtClean="0">
                <a:solidFill>
                  <a:prstClr val="black"/>
                </a:solidFill>
              </a:rPr>
              <a:t>eura</a:t>
            </a:r>
            <a:r>
              <a:rPr lang="hr-HR" dirty="0" smtClean="0">
                <a:solidFill>
                  <a:prstClr val="black"/>
                </a:solidFill>
              </a:rPr>
              <a:t> </a:t>
            </a:r>
            <a:r>
              <a:rPr lang="hr-HR" b="1" dirty="0" smtClean="0">
                <a:solidFill>
                  <a:prstClr val="black"/>
                </a:solidFill>
              </a:rPr>
              <a:t>(1,23 milijarde kuna)</a:t>
            </a:r>
            <a:endParaRPr lang="hr-HR" b="1" dirty="0">
              <a:solidFill>
                <a:prstClr val="black"/>
              </a:solidFill>
            </a:endParaRPr>
          </a:p>
          <a:p>
            <a:pPr algn="ctr"/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12968" cy="720080"/>
          </a:xfrm>
        </p:spPr>
        <p:txBody>
          <a:bodyPr>
            <a:noAutofit/>
          </a:bodyPr>
          <a:lstStyle/>
          <a:p>
            <a:r>
              <a:rPr lang="hr-HR" sz="2400" dirty="0" smtClean="0"/>
              <a:t>Poslovna konkurentnost – najava natječaja za poduzetnike</a:t>
            </a:r>
            <a:endParaRPr lang="hr-HR" sz="2400" dirty="0"/>
          </a:p>
        </p:txBody>
      </p:sp>
      <p:pic>
        <p:nvPicPr>
          <p:cNvPr id="1026" name="Picture 2" descr="C:\Users\ktatarovic\Desktop\slika 1 OP K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" y="1628800"/>
            <a:ext cx="8865547" cy="50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2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81528" cy="864096"/>
          </a:xfrm>
        </p:spPr>
        <p:txBody>
          <a:bodyPr>
            <a:normAutofit fontScale="90000"/>
          </a:bodyPr>
          <a:lstStyle/>
          <a:p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200" b="1" dirty="0" smtClean="0"/>
              <a:t>Natječaj </a:t>
            </a:r>
            <a:r>
              <a:rPr lang="hr-HR" sz="2200" b="1" dirty="0"/>
              <a:t>za provedbu mjere M07 - Temeljne usluge i obnova sela u ruralnim područjima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3924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hr-HR" sz="2200" b="1" dirty="0" smtClean="0"/>
          </a:p>
          <a:p>
            <a:pPr algn="just">
              <a:buFont typeface="Wingdings" pitchFamily="2" charset="2"/>
              <a:buChar char="Ø"/>
            </a:pPr>
            <a:r>
              <a:rPr lang="hr-HR" sz="2000" b="1" dirty="0" smtClean="0"/>
              <a:t>Objava </a:t>
            </a:r>
            <a:r>
              <a:rPr lang="hr-HR" sz="2000" b="1" dirty="0"/>
              <a:t>poziva (indikativno): </a:t>
            </a:r>
            <a:r>
              <a:rPr lang="hr-HR" sz="2000" dirty="0"/>
              <a:t>do kraja prvog kvartala 2015. </a:t>
            </a:r>
            <a:r>
              <a:rPr lang="hr-HR" sz="2000" dirty="0" smtClean="0"/>
              <a:t>godine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b="1" dirty="0" smtClean="0"/>
              <a:t>Financiranje</a:t>
            </a:r>
            <a:r>
              <a:rPr lang="hr-HR" sz="2000" b="1" dirty="0"/>
              <a:t>:</a:t>
            </a:r>
            <a:r>
              <a:rPr lang="hr-HR" sz="2000" dirty="0"/>
              <a:t> Program ruralnog razvoja Republike Hrvatske </a:t>
            </a:r>
            <a:r>
              <a:rPr lang="hr-HR" sz="2000" dirty="0" smtClean="0"/>
              <a:t>2014</a:t>
            </a:r>
            <a:r>
              <a:rPr lang="hr-HR" sz="2000" dirty="0"/>
              <a:t>. - 2020., Europski poljoprivredni fond za ruralni </a:t>
            </a:r>
            <a:r>
              <a:rPr lang="hr-HR" sz="2000" dirty="0" smtClean="0"/>
              <a:t>razvoj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b="1" dirty="0" smtClean="0"/>
              <a:t>Prijavitelji</a:t>
            </a:r>
            <a:r>
              <a:rPr lang="hr-HR" sz="2000" b="1" dirty="0"/>
              <a:t>:</a:t>
            </a:r>
            <a:r>
              <a:rPr lang="hr-HR" sz="2000" dirty="0"/>
              <a:t> jedinice lokalne samouprave do 10 tisuća </a:t>
            </a:r>
            <a:r>
              <a:rPr lang="hr-HR" sz="2000" dirty="0" smtClean="0"/>
              <a:t>stanovnika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b="1" dirty="0" smtClean="0"/>
              <a:t>Područje ulaganja: 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000" dirty="0"/>
              <a:t>Izrada planova za razvoj jedinica lokalne samouprave i naselja u ruralnim područjima (Plana prostornog uređenja JLS, Strateškog razvojnog plana JLS, Strateških planova razvoja pojedinih gospodarskih sektora)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7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11"/>
          <p:cNvSpPr/>
          <p:nvPr/>
        </p:nvSpPr>
        <p:spPr>
          <a:xfrm>
            <a:off x="0" y="1268760"/>
            <a:ext cx="9144000" cy="936104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hr-HR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Financijski pregled IPA i strukturnih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fondova - na dan 23.1.2015.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hr-HR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18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Dodijeljeno: 1.269.125.324 EUR; Ugovoreno: 971.055.537 EUR;  Isplaćeno: 492.328.275 EUR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hr-HR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Postotak ugovaranja: 76,51 %</a:t>
            </a:r>
            <a:endParaRPr kumimoji="0" lang="hr-HR" sz="1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Grafikon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826399"/>
              </p:ext>
            </p:extLst>
          </p:nvPr>
        </p:nvGraphicFramePr>
        <p:xfrm>
          <a:off x="1043608" y="2050537"/>
          <a:ext cx="7200000" cy="368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zervirano mjesto sadržaja 13"/>
          <p:cNvSpPr txBox="1">
            <a:spLocks/>
          </p:cNvSpPr>
          <p:nvPr/>
        </p:nvSpPr>
        <p:spPr bwMode="auto">
          <a:xfrm>
            <a:off x="1187624" y="5817021"/>
            <a:ext cx="7416824" cy="70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hr-HR" sz="1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Napomena: </a:t>
            </a:r>
            <a:endParaRPr kumimoji="0" lang="hr-HR" sz="1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Prema pravilu N+3,  konačni rok za korištenje sredstava strukturnih i kohezijskih fondova iz perspektive 2007.-2013. je prosinac 2016.</a:t>
            </a:r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4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1"/>
          <p:cNvSpPr/>
          <p:nvPr/>
        </p:nvSpPr>
        <p:spPr>
          <a:xfrm>
            <a:off x="0" y="1268760"/>
            <a:ext cx="9144000" cy="755984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 fondovi 2007.-2013. - na dan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23.1.2015.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Ukupno 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 ugovoreno 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971,1 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mil. EUR, a isplaćeno 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492,3 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mil. EUR </a:t>
            </a: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741367"/>
              </p:ext>
            </p:extLst>
          </p:nvPr>
        </p:nvGraphicFramePr>
        <p:xfrm>
          <a:off x="972000" y="2060847"/>
          <a:ext cx="720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13"/>
          <p:cNvSpPr/>
          <p:nvPr/>
        </p:nvSpPr>
        <p:spPr>
          <a:xfrm>
            <a:off x="2291350" y="5773658"/>
            <a:ext cx="234824" cy="16876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kstniOkvir 14"/>
          <p:cNvSpPr txBox="1"/>
          <p:nvPr/>
        </p:nvSpPr>
        <p:spPr>
          <a:xfrm>
            <a:off x="2557590" y="5719540"/>
            <a:ext cx="159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Arial" charset="0"/>
              </a:rPr>
              <a:t>1.1.2007.-31.12.2011.</a:t>
            </a:r>
            <a:endParaRPr lang="hr-HR" sz="12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Arial" charset="0"/>
            </a:endParaRPr>
          </a:p>
        </p:txBody>
      </p:sp>
      <p:sp>
        <p:nvSpPr>
          <p:cNvPr id="8" name="Pravokutnik 16"/>
          <p:cNvSpPr/>
          <p:nvPr/>
        </p:nvSpPr>
        <p:spPr>
          <a:xfrm>
            <a:off x="5507357" y="5800532"/>
            <a:ext cx="234824" cy="168765"/>
          </a:xfrm>
          <a:prstGeom prst="rect">
            <a:avLst/>
          </a:prstGeom>
          <a:solidFill>
            <a:srgbClr val="FF2F2F"/>
          </a:solidFill>
          <a:ln w="25400" cap="flat" cmpd="sng" algn="ctr">
            <a:solidFill>
              <a:srgbClr val="FF2F2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kstniOkvir 15"/>
          <p:cNvSpPr txBox="1"/>
          <p:nvPr/>
        </p:nvSpPr>
        <p:spPr>
          <a:xfrm>
            <a:off x="5742181" y="5719540"/>
            <a:ext cx="1489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Arial" charset="0"/>
              </a:rPr>
              <a:t>1.1.2012.-23.1.2015</a:t>
            </a:r>
            <a:r>
              <a:rPr lang="hr-H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Arial" charset="0"/>
              </a:rPr>
              <a:t>.</a:t>
            </a:r>
            <a:endParaRPr lang="hr-H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4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581528" cy="1143000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>Partnerski sporazum </a:t>
            </a:r>
            <a:br>
              <a:rPr lang="hr-HR" sz="2800" dirty="0" smtClean="0"/>
            </a:br>
            <a:r>
              <a:rPr lang="hr-HR" sz="2800" dirty="0" smtClean="0"/>
              <a:t>između Republike Hrvatske i Europske Komisije 2014.-2020.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571184" cy="446449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/>
              <a:t>Partnerski sporazum između Republike Hrvatske i Europske komisije donesen je 30. listopada 2014. – </a:t>
            </a:r>
            <a:r>
              <a:rPr lang="hr-HR" sz="2400" u="sng" dirty="0" smtClean="0"/>
              <a:t>predstavlja okvir za korištenje Europskih strukturnih i investicijskih fondova 2014.-2020. (ESIF) u RH </a:t>
            </a:r>
          </a:p>
          <a:p>
            <a:pPr algn="just"/>
            <a:r>
              <a:rPr lang="hr-HR" sz="2400" dirty="0" smtClean="0"/>
              <a:t>ukupna </a:t>
            </a:r>
            <a:r>
              <a:rPr lang="hr-HR" sz="2400" dirty="0"/>
              <a:t>alokacija iz </a:t>
            </a:r>
            <a:r>
              <a:rPr lang="hr-HR" sz="2400" dirty="0" smtClean="0"/>
              <a:t>ESIF-a za RH za 2014.-2020. je 10,676 </a:t>
            </a:r>
            <a:r>
              <a:rPr lang="hr-HR" sz="2400" dirty="0"/>
              <a:t>milijardi </a:t>
            </a:r>
            <a:r>
              <a:rPr lang="hr-HR" sz="2400" dirty="0" smtClean="0"/>
              <a:t>eura, od tog iznosa:</a:t>
            </a:r>
          </a:p>
          <a:p>
            <a:pPr lvl="1"/>
            <a:r>
              <a:rPr lang="hr-HR" sz="2400" dirty="0" smtClean="0"/>
              <a:t>8,397 </a:t>
            </a:r>
            <a:r>
              <a:rPr lang="hr-HR" sz="2400" dirty="0"/>
              <a:t>milijarde eura </a:t>
            </a:r>
            <a:r>
              <a:rPr lang="hr-HR" sz="2400" dirty="0" smtClean="0"/>
              <a:t>za </a:t>
            </a:r>
            <a:r>
              <a:rPr lang="hr-HR" sz="2400" dirty="0"/>
              <a:t>ciljeve kohezijske politike, </a:t>
            </a:r>
            <a:endParaRPr lang="hr-HR" sz="2400" dirty="0" smtClean="0"/>
          </a:p>
          <a:p>
            <a:pPr lvl="1"/>
            <a:r>
              <a:rPr lang="hr-HR" sz="2400" dirty="0" smtClean="0"/>
              <a:t>2,026 </a:t>
            </a:r>
            <a:r>
              <a:rPr lang="hr-HR" sz="2400" dirty="0"/>
              <a:t>milijarde eura za poljoprivredu i ruralni razvoj, te </a:t>
            </a:r>
            <a:endParaRPr lang="hr-HR" sz="2400" dirty="0" smtClean="0"/>
          </a:p>
          <a:p>
            <a:pPr lvl="1"/>
            <a:r>
              <a:rPr lang="hr-HR" sz="2400" dirty="0" smtClean="0"/>
              <a:t>253 </a:t>
            </a:r>
            <a:r>
              <a:rPr lang="hr-HR" sz="2400" dirty="0"/>
              <a:t>milijuna eura za razvoj </a:t>
            </a:r>
            <a:r>
              <a:rPr lang="hr-HR" sz="2400" dirty="0" smtClean="0"/>
              <a:t>ribarstva.</a:t>
            </a:r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693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1"/>
          <p:cNvSpPr/>
          <p:nvPr/>
        </p:nvSpPr>
        <p:spPr>
          <a:xfrm>
            <a:off x="0" y="1268760"/>
            <a:ext cx="9144000" cy="720080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Trend u ugovaranju i plaćanju 2007.-2013.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(pretpristupni programi i strukturni instrumenti)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83625"/>
              </p:ext>
            </p:extLst>
          </p:nvPr>
        </p:nvGraphicFramePr>
        <p:xfrm>
          <a:off x="0" y="1936953"/>
          <a:ext cx="9108504" cy="492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752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Hvala na pažnji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2000" dirty="0"/>
              <a:t>prof.dr.sc. Branko Grčić,</a:t>
            </a:r>
            <a:br>
              <a:rPr lang="hr-HR" sz="2000" dirty="0"/>
            </a:br>
            <a:r>
              <a:rPr lang="hr-HR" sz="2000" dirty="0"/>
              <a:t>potpredsjednik Vlade Republike Hrvatske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60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Raspodjela alokacije iz ESIF-a za RH 2014.-2020.</a:t>
            </a:r>
            <a:endParaRPr lang="hr-HR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24967"/>
              </p:ext>
            </p:extLst>
          </p:nvPr>
        </p:nvGraphicFramePr>
        <p:xfrm>
          <a:off x="666700" y="2636912"/>
          <a:ext cx="8042276" cy="3319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65540"/>
                <a:gridCol w="1976736"/>
              </a:tblGrid>
              <a:tr h="471790">
                <a:tc>
                  <a:txBody>
                    <a:bodyPr/>
                    <a:lstStyle/>
                    <a:p>
                      <a:r>
                        <a:rPr lang="ta-IN" dirty="0" smtClean="0"/>
                        <a:t>ESI fond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Alokacija </a:t>
                      </a:r>
                      <a:r>
                        <a:rPr lang="hr-HR" dirty="0" smtClean="0"/>
                        <a:t>(EUR)</a:t>
                      </a:r>
                      <a:endParaRPr lang="ta-IN" dirty="0" smtClean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anchor="ctr"/>
                </a:tc>
              </a:tr>
              <a:tr h="471790">
                <a:tc>
                  <a:txBody>
                    <a:bodyPr/>
                    <a:lstStyle/>
                    <a:p>
                      <a:r>
                        <a:rPr lang="ta-IN" sz="1800" kern="1200" dirty="0" smtClean="0"/>
                        <a:t>Europski fond za regionalni razvoj (EFRR)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/>
                        <a:t>4.321.499.588</a:t>
                      </a:r>
                      <a:r>
                        <a:rPr lang="hr-HR" sz="2000" kern="1200" dirty="0" smtClean="0"/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790">
                <a:tc>
                  <a:txBody>
                    <a:bodyPr/>
                    <a:lstStyle/>
                    <a:p>
                      <a:r>
                        <a:rPr lang="ta-IN" sz="1800" kern="1200" dirty="0" smtClean="0"/>
                        <a:t>Kohezijski fond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/>
                        <a:t>2.559.545.971</a:t>
                      </a:r>
                      <a:r>
                        <a:rPr lang="hr-HR" sz="2000" kern="1200" dirty="0" smtClean="0"/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790">
                <a:tc>
                  <a:txBody>
                    <a:bodyPr/>
                    <a:lstStyle/>
                    <a:p>
                      <a:r>
                        <a:rPr lang="ta-IN" sz="1800" kern="1200" dirty="0" smtClean="0"/>
                        <a:t>Europski socijalni fond (ESF)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/>
                        <a:t>1.516.033.073</a:t>
                      </a:r>
                      <a:r>
                        <a:rPr lang="hr-HR" sz="2000" kern="1200" dirty="0" smtClean="0"/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89104">
                <a:tc>
                  <a:txBody>
                    <a:bodyPr/>
                    <a:lstStyle/>
                    <a:p>
                      <a:r>
                        <a:rPr lang="ta-IN" sz="1800" kern="1200" dirty="0" smtClean="0"/>
                        <a:t>Europski poljoprivredni fond za ruralni razvoj (EPFRR)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2.026.</a:t>
                      </a:r>
                      <a:r>
                        <a:rPr lang="hr-H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  <a:r>
                        <a:rPr lang="ta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.500</a:t>
                      </a:r>
                      <a:r>
                        <a:rPr lang="hr-H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790">
                <a:tc>
                  <a:txBody>
                    <a:bodyPr/>
                    <a:lstStyle/>
                    <a:p>
                      <a:r>
                        <a:rPr lang="ta-IN" sz="1800" kern="1200" dirty="0" smtClean="0"/>
                        <a:t>Europski fond za pomorstvo i ribarstvo (EFPR)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/>
                        <a:t>252.643.138</a:t>
                      </a:r>
                      <a:r>
                        <a:rPr lang="hr-HR" sz="2000" kern="1200" dirty="0" smtClean="0"/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790">
                <a:tc>
                  <a:txBody>
                    <a:bodyPr/>
                    <a:lstStyle/>
                    <a:p>
                      <a:r>
                        <a:rPr lang="ta-IN" sz="2000" kern="1200" dirty="0" smtClean="0"/>
                        <a:t>UKUPNO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a-IN" sz="2000" kern="1200" dirty="0" smtClean="0"/>
                        <a:t>10.675.944.270</a:t>
                      </a:r>
                      <a:r>
                        <a:rPr lang="hr-HR" sz="2000" kern="1200" dirty="0" smtClean="0"/>
                        <a:t>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Operativni programi </a:t>
            </a:r>
            <a:r>
              <a:rPr lang="hr-HR" sz="2800" dirty="0"/>
              <a:t>za provedbu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Kohezijske </a:t>
            </a:r>
            <a:r>
              <a:rPr lang="hr-HR" sz="2800" dirty="0"/>
              <a:t>politike </a:t>
            </a:r>
            <a:r>
              <a:rPr lang="hr-HR" sz="2800" dirty="0" smtClean="0"/>
              <a:t>EU-a 2014.-2020.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08920"/>
            <a:ext cx="7571184" cy="352839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hr-HR" dirty="0"/>
              <a:t>Hrvatska pripremila dva Operativna programa za provedbu </a:t>
            </a:r>
            <a:r>
              <a:rPr lang="hr-HR" u="sng" dirty="0"/>
              <a:t>Kohezijske </a:t>
            </a:r>
            <a:r>
              <a:rPr lang="hr-HR" u="sng" dirty="0" smtClean="0"/>
              <a:t>politike</a:t>
            </a:r>
            <a:r>
              <a:rPr lang="hr-HR" dirty="0" smtClean="0"/>
              <a:t> EU-a:</a:t>
            </a:r>
            <a:endParaRPr lang="hr-HR" dirty="0"/>
          </a:p>
          <a:p>
            <a:pPr>
              <a:spcAft>
                <a:spcPts val="600"/>
              </a:spcAft>
            </a:pPr>
            <a:r>
              <a:rPr lang="hr-HR" dirty="0"/>
              <a:t>OP „</a:t>
            </a:r>
            <a:r>
              <a:rPr lang="hr-HR" i="1" dirty="0"/>
              <a:t>Konkurentnost i kohezija</a:t>
            </a:r>
            <a:r>
              <a:rPr lang="hr-HR" dirty="0"/>
              <a:t>“ - </a:t>
            </a:r>
            <a:r>
              <a:rPr lang="hr-HR" dirty="0" smtClean="0"/>
              <a:t>ukupan </a:t>
            </a:r>
            <a:r>
              <a:rPr lang="hr-HR" dirty="0"/>
              <a:t>iznos </a:t>
            </a:r>
            <a:r>
              <a:rPr lang="hr-HR" dirty="0" smtClean="0"/>
              <a:t>- </a:t>
            </a:r>
            <a:r>
              <a:rPr lang="hr-HR" b="1" dirty="0" smtClean="0">
                <a:solidFill>
                  <a:srgbClr val="FF0000"/>
                </a:solidFill>
              </a:rPr>
              <a:t>6,881 </a:t>
            </a:r>
            <a:r>
              <a:rPr lang="hr-HR" b="1" dirty="0">
                <a:solidFill>
                  <a:srgbClr val="FF0000"/>
                </a:solidFill>
              </a:rPr>
              <a:t>milijardi eura</a:t>
            </a:r>
            <a:r>
              <a:rPr lang="hr-HR" dirty="0"/>
              <a:t>, donesen </a:t>
            </a:r>
            <a:r>
              <a:rPr lang="hr-HR" dirty="0" smtClean="0"/>
              <a:t>12. </a:t>
            </a:r>
            <a:r>
              <a:rPr lang="hr-HR" dirty="0"/>
              <a:t>prosinca 2014. (odobrili VRH i </a:t>
            </a:r>
            <a:r>
              <a:rPr lang="hr-HR" dirty="0" smtClean="0"/>
              <a:t>EK)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OP </a:t>
            </a:r>
            <a:r>
              <a:rPr lang="hr-HR" dirty="0"/>
              <a:t>„</a:t>
            </a:r>
            <a:r>
              <a:rPr lang="hr-HR" i="1" dirty="0"/>
              <a:t>Učinkoviti ljudski potencijali</a:t>
            </a:r>
            <a:r>
              <a:rPr lang="hr-HR" dirty="0"/>
              <a:t>“ </a:t>
            </a:r>
            <a:r>
              <a:rPr lang="hr-HR" dirty="0" smtClean="0"/>
              <a:t>ukupan </a:t>
            </a:r>
            <a:r>
              <a:rPr lang="hr-HR" dirty="0"/>
              <a:t>iznos </a:t>
            </a:r>
            <a:r>
              <a:rPr lang="hr-HR" dirty="0" smtClean="0"/>
              <a:t>→ </a:t>
            </a:r>
            <a:r>
              <a:rPr lang="hr-HR" b="1" dirty="0" smtClean="0">
                <a:solidFill>
                  <a:srgbClr val="FF0000"/>
                </a:solidFill>
              </a:rPr>
              <a:t>1,582 </a:t>
            </a:r>
            <a:r>
              <a:rPr lang="hr-HR" b="1" dirty="0">
                <a:solidFill>
                  <a:srgbClr val="FF0000"/>
                </a:solidFill>
              </a:rPr>
              <a:t>milijardi </a:t>
            </a:r>
            <a:r>
              <a:rPr lang="hr-HR" b="1" dirty="0" smtClean="0">
                <a:solidFill>
                  <a:srgbClr val="FF0000"/>
                </a:solidFill>
              </a:rPr>
              <a:t>eura</a:t>
            </a:r>
            <a:r>
              <a:rPr lang="hr-HR" dirty="0" smtClean="0"/>
              <a:t>, donesen 18. prosinca 2014</a:t>
            </a:r>
            <a:r>
              <a:rPr lang="hr-HR" dirty="0"/>
              <a:t>. (odobrili VRH i </a:t>
            </a:r>
            <a:r>
              <a:rPr lang="hr-HR" dirty="0" smtClean="0"/>
              <a:t>EK)</a:t>
            </a:r>
            <a:endParaRPr lang="hr-HR" dirty="0"/>
          </a:p>
          <a:p>
            <a:pPr marL="0" indent="0" algn="just">
              <a:spcAft>
                <a:spcPts val="600"/>
              </a:spcAft>
              <a:buNone/>
            </a:pPr>
            <a:endParaRPr lang="hr-HR" dirty="0"/>
          </a:p>
          <a:p>
            <a:pPr algn="just">
              <a:spcAft>
                <a:spcPts val="600"/>
              </a:spcAft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34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581528" cy="1143000"/>
          </a:xfrm>
        </p:spPr>
        <p:txBody>
          <a:bodyPr>
            <a:normAutofit/>
          </a:bodyPr>
          <a:lstStyle/>
          <a:p>
            <a:r>
              <a:rPr lang="hr-HR" sz="2800" dirty="0"/>
              <a:t>Operativni program „Konkurentnost i kohezija” </a:t>
            </a:r>
            <a:br>
              <a:rPr lang="hr-HR" sz="2800" dirty="0"/>
            </a:br>
            <a:r>
              <a:rPr lang="hr-HR" sz="2800" dirty="0"/>
              <a:t>2014.-2020. (OPKK)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571184" cy="4608512"/>
          </a:xfrm>
        </p:spPr>
        <p:txBody>
          <a:bodyPr>
            <a:noAutofit/>
          </a:bodyPr>
          <a:lstStyle/>
          <a:p>
            <a:pPr algn="just"/>
            <a:r>
              <a:rPr lang="hr-HR" sz="2000" dirty="0" smtClean="0"/>
              <a:t>Europska </a:t>
            </a:r>
            <a:r>
              <a:rPr lang="hr-HR" sz="2000" dirty="0"/>
              <a:t>komisija </a:t>
            </a:r>
            <a:r>
              <a:rPr lang="hr-HR" sz="2000" dirty="0" smtClean="0"/>
              <a:t>odobrila OPKK </a:t>
            </a:r>
            <a:r>
              <a:rPr lang="hr-HR" sz="2000" dirty="0"/>
              <a:t>među prvih 50 </a:t>
            </a:r>
            <a:r>
              <a:rPr lang="hr-HR" sz="2000" dirty="0" smtClean="0"/>
              <a:t>od ukupno 205 </a:t>
            </a:r>
            <a:r>
              <a:rPr lang="hr-HR" sz="2000" dirty="0"/>
              <a:t>zaprimljenih </a:t>
            </a:r>
            <a:r>
              <a:rPr lang="hr-HR" sz="2000" dirty="0" smtClean="0"/>
              <a:t>prijedloga operativnih programa država članica EU-a, </a:t>
            </a:r>
          </a:p>
          <a:p>
            <a:pPr algn="just"/>
            <a:r>
              <a:rPr lang="hr-HR" sz="2000" dirty="0" smtClean="0"/>
              <a:t>Hrvatskoj </a:t>
            </a:r>
            <a:r>
              <a:rPr lang="hr-HR" sz="2000" dirty="0"/>
              <a:t>je na raspolaganju 6,881 milijardi eura </a:t>
            </a:r>
            <a:r>
              <a:rPr lang="hr-HR" sz="2000" dirty="0" smtClean="0"/>
              <a:t>sredstava EU-a </a:t>
            </a:r>
            <a:r>
              <a:rPr lang="hr-HR" sz="2000" dirty="0"/>
              <a:t>za ulaganje u rast i </a:t>
            </a:r>
            <a:r>
              <a:rPr lang="hr-HR" sz="2000" dirty="0" smtClean="0"/>
              <a:t>razvoj, od tog iznosa:</a:t>
            </a:r>
          </a:p>
          <a:p>
            <a:pPr lvl="1" algn="just"/>
            <a:r>
              <a:rPr lang="hr-HR" sz="2000" dirty="0" smtClean="0"/>
              <a:t>više </a:t>
            </a:r>
            <a:r>
              <a:rPr lang="hr-HR" sz="2000" dirty="0"/>
              <a:t>od 3,5 milijardi </a:t>
            </a:r>
            <a:r>
              <a:rPr lang="hr-HR" sz="2000" dirty="0" smtClean="0"/>
              <a:t>eura za: zaštitu </a:t>
            </a:r>
            <a:r>
              <a:rPr lang="hr-HR" sz="2000" dirty="0"/>
              <a:t>okoliša (vodno-komunalna infrastruktura i zbrinjavanje otpada), prometnu infrastrukturu i prilagodbu klimatskim </a:t>
            </a:r>
            <a:r>
              <a:rPr lang="hr-HR" sz="2000" dirty="0" smtClean="0"/>
              <a:t>promjenama;</a:t>
            </a:r>
          </a:p>
          <a:p>
            <a:pPr lvl="1" algn="just"/>
            <a:r>
              <a:rPr lang="hr-HR" sz="2000" dirty="0"/>
              <a:t>v</a:t>
            </a:r>
            <a:r>
              <a:rPr lang="hr-HR" sz="2000" dirty="0" smtClean="0"/>
              <a:t>iše </a:t>
            </a:r>
            <a:r>
              <a:rPr lang="hr-HR" sz="2000" dirty="0"/>
              <a:t>od 2,7 milijardi eura </a:t>
            </a:r>
            <a:r>
              <a:rPr lang="hr-HR" sz="2000" dirty="0" smtClean="0"/>
              <a:t>za </a:t>
            </a:r>
            <a:r>
              <a:rPr lang="hr-HR" sz="2000" dirty="0"/>
              <a:t>konkurentnost: istraživanje i inovacije, informacijske i telekomunikacijske tehnologije, razvoj malih i srednjih poduzeća, </a:t>
            </a:r>
            <a:r>
              <a:rPr lang="hr-HR" sz="2000" dirty="0" err="1"/>
              <a:t>niskougljično</a:t>
            </a:r>
            <a:r>
              <a:rPr lang="hr-HR" sz="2000" dirty="0"/>
              <a:t> </a:t>
            </a:r>
            <a:r>
              <a:rPr lang="hr-HR" sz="2000" dirty="0" smtClean="0"/>
              <a:t>gospodarstvo i obrazovanje;</a:t>
            </a:r>
          </a:p>
          <a:p>
            <a:pPr lvl="1" algn="just"/>
            <a:r>
              <a:rPr lang="hr-HR" sz="2000" dirty="0" smtClean="0"/>
              <a:t>više </a:t>
            </a:r>
            <a:r>
              <a:rPr lang="hr-HR" sz="2000" dirty="0"/>
              <a:t>od 1,94 milijarde eura </a:t>
            </a:r>
            <a:r>
              <a:rPr lang="hr-HR" sz="2000" dirty="0" smtClean="0"/>
              <a:t>za </a:t>
            </a:r>
            <a:r>
              <a:rPr lang="hr-HR" sz="2000" dirty="0"/>
              <a:t>podršku malim i srednjim </a:t>
            </a:r>
            <a:r>
              <a:rPr lang="hr-HR" sz="2000" dirty="0" smtClean="0"/>
              <a:t>poduzećima i ulaganja u istraživanje, razvoj </a:t>
            </a:r>
            <a:r>
              <a:rPr lang="hr-HR" sz="2000" dirty="0"/>
              <a:t>i inovacije.</a:t>
            </a:r>
          </a:p>
          <a:p>
            <a:pPr algn="just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029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581528" cy="108012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2000" b="1" dirty="0" smtClean="0"/>
              <a:t>OPKK </a:t>
            </a:r>
            <a:r>
              <a:rPr lang="hr-HR" sz="2000" b="1" dirty="0"/>
              <a:t>2014.-2020. </a:t>
            </a:r>
            <a:r>
              <a:rPr lang="hr-HR" sz="2000" b="1" dirty="0" smtClean="0"/>
              <a:t>Raspodjela sredstava EU-a po prioritetnim osima 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- navedeni iznosi predstavljaju 85% ukupnog iznosa za pojedinu os</a:t>
            </a:r>
            <a:br>
              <a:rPr lang="hr-HR" sz="2000" dirty="0" smtClean="0"/>
            </a:br>
            <a:r>
              <a:rPr lang="hr-HR" sz="2000" dirty="0" smtClean="0"/>
              <a:t>- preostalih 15% do punog iznosa za os izdvaja se iz proračuna RH</a:t>
            </a:r>
            <a:endParaRPr lang="hr-HR" sz="20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4312"/>
              </p:ext>
            </p:extLst>
          </p:nvPr>
        </p:nvGraphicFramePr>
        <p:xfrm>
          <a:off x="1319336" y="1993972"/>
          <a:ext cx="7357120" cy="467538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902966"/>
                <a:gridCol w="1454154"/>
              </a:tblGrid>
              <a:tr h="56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effectLst/>
                        </a:rPr>
                        <a:t>Prioritetna os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Alokacija ESIF (EUR)</a:t>
                      </a:r>
                      <a:endParaRPr lang="hr-H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/>
                </a:tc>
              </a:tr>
              <a:tr h="39163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400" kern="1200" dirty="0">
                          <a:effectLst/>
                        </a:rPr>
                        <a:t>Jačanje gospodarstva primjenom istraživanja i inovacija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664.792.165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400" kern="1200" dirty="0" err="1">
                          <a:effectLst/>
                        </a:rPr>
                        <a:t>Korištenje</a:t>
                      </a:r>
                      <a:r>
                        <a:rPr lang="en-GB" sz="1400" kern="1200" dirty="0">
                          <a:effectLst/>
                        </a:rPr>
                        <a:t> </a:t>
                      </a:r>
                      <a:r>
                        <a:rPr lang="en-GB" sz="1400" kern="1200" dirty="0" err="1">
                          <a:effectLst/>
                        </a:rPr>
                        <a:t>informacijske</a:t>
                      </a:r>
                      <a:r>
                        <a:rPr lang="en-GB" sz="1400" kern="1200" dirty="0">
                          <a:effectLst/>
                        </a:rPr>
                        <a:t> i </a:t>
                      </a:r>
                      <a:r>
                        <a:rPr lang="en-GB" sz="1400" kern="1200" dirty="0" err="1">
                          <a:effectLst/>
                        </a:rPr>
                        <a:t>komunikacijske</a:t>
                      </a:r>
                      <a:r>
                        <a:rPr lang="en-GB" sz="1400" kern="1200" dirty="0">
                          <a:effectLst/>
                        </a:rPr>
                        <a:t> </a:t>
                      </a:r>
                      <a:r>
                        <a:rPr lang="en-GB" sz="1400" kern="1200" dirty="0" err="1">
                          <a:effectLst/>
                        </a:rPr>
                        <a:t>tehnologije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307.952.676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GB" sz="1400" kern="1200" dirty="0" err="1">
                          <a:effectLst/>
                        </a:rPr>
                        <a:t>Poslovna</a:t>
                      </a:r>
                      <a:r>
                        <a:rPr lang="en-GB" sz="1400" kern="1200" dirty="0">
                          <a:effectLst/>
                        </a:rPr>
                        <a:t> </a:t>
                      </a:r>
                      <a:r>
                        <a:rPr lang="en-GB" sz="1400" kern="1200" dirty="0" err="1">
                          <a:effectLst/>
                        </a:rPr>
                        <a:t>konkurentnost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effectLst/>
                        </a:rPr>
                        <a:t>970.000.000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56370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hr-HR" sz="1400" kern="1200" dirty="0">
                          <a:effectLst/>
                        </a:rPr>
                        <a:t>Promicanje energetske učinkovitosti i </a:t>
                      </a:r>
                      <a:r>
                        <a:rPr lang="hr-HR" sz="1400" kern="1200" dirty="0" smtClean="0">
                          <a:effectLst/>
                        </a:rPr>
                        <a:t>obnovljivih</a:t>
                      </a:r>
                      <a:r>
                        <a:rPr lang="hr-HR" sz="1400" kern="1200" baseline="0" dirty="0">
                          <a:effectLst/>
                        </a:rPr>
                        <a:t> </a:t>
                      </a:r>
                      <a:r>
                        <a:rPr lang="hr-HR" sz="1400" kern="1200" dirty="0" smtClean="0">
                          <a:effectLst/>
                        </a:rPr>
                        <a:t>izvora </a:t>
                      </a:r>
                      <a:r>
                        <a:rPr lang="hr-HR" sz="1400" kern="1200" dirty="0">
                          <a:effectLst/>
                        </a:rPr>
                        <a:t>energije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531.810.805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29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hr-HR" sz="1400" kern="1200" dirty="0">
                          <a:effectLst/>
                        </a:rPr>
                        <a:t>Klimatske promjene i upravljanje rizicima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245.396.147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hr-HR" sz="1400" kern="1200" dirty="0">
                          <a:effectLst/>
                        </a:rPr>
                        <a:t>Zaštita okoliša i održivost resursa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effectLst/>
                        </a:rPr>
                        <a:t>1.987.360.608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hr-HR" sz="1400" kern="1200" dirty="0">
                          <a:effectLst/>
                        </a:rPr>
                        <a:t>Povezanost i mobilnost  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effectLst/>
                        </a:rPr>
                        <a:t>1.310.205.755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hr-HR" sz="1400" kern="1200" dirty="0">
                          <a:effectLst/>
                        </a:rPr>
                        <a:t>Socijalno uključivanje i zdravlje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356.500.000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36783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hr-HR" sz="1400" kern="1200" dirty="0">
                          <a:effectLst/>
                        </a:rPr>
                        <a:t>Obrazovanje, vještine i cjeloživotno učenje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270.914.791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29102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hr-HR" sz="1400" kern="1200" dirty="0">
                          <a:effectLst/>
                        </a:rPr>
                        <a:t>Tehnička pomoć  </a:t>
                      </a:r>
                      <a:endParaRPr lang="hr-H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236.112.612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  <a:tr h="291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effectLst/>
                        </a:rPr>
                        <a:t>Ukupno</a:t>
                      </a:r>
                      <a:endParaRPr lang="hr-HR" sz="14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 smtClean="0">
                          <a:effectLst/>
                        </a:rPr>
                        <a:t>6.881.045.559</a:t>
                      </a:r>
                      <a:endParaRPr lang="hr-HR" sz="1400" b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286" marR="55286" marT="76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9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81528" cy="1143000"/>
          </a:xfrm>
        </p:spPr>
        <p:txBody>
          <a:bodyPr>
            <a:normAutofit/>
          </a:bodyPr>
          <a:lstStyle/>
          <a:p>
            <a:r>
              <a:rPr lang="hr-HR" sz="2800" dirty="0"/>
              <a:t>OPKK </a:t>
            </a:r>
            <a:r>
              <a:rPr lang="hr-HR" sz="2800" dirty="0" smtClean="0"/>
              <a:t>2014.-2020.</a:t>
            </a:r>
            <a:br>
              <a:rPr lang="hr-HR" sz="2800" dirty="0" smtClean="0"/>
            </a:br>
            <a:r>
              <a:rPr lang="hr-HR" sz="2800" dirty="0" smtClean="0"/>
              <a:t>Veliki infrastrukturni projekti u pripremi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76872"/>
            <a:ext cx="7571184" cy="4032448"/>
          </a:xfrm>
        </p:spPr>
        <p:txBody>
          <a:bodyPr>
            <a:normAutofit fontScale="40000" lnSpcReduction="2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sz="4500" b="1" kern="0" dirty="0">
                <a:solidFill>
                  <a:srgbClr val="C00000"/>
                </a:solidFill>
                <a:latin typeface="Arial"/>
                <a:ea typeface="ＭＳ Ｐゴシック"/>
              </a:rPr>
              <a:t>Projekti za koje su već raspisani natječaji za izvođenje radova: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endParaRPr lang="hr-HR" b="1" kern="0" dirty="0">
              <a:latin typeface="Arial"/>
              <a:ea typeface="ＭＳ Ｐゴシック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sz="4000" b="1" kern="0" dirty="0" smtClean="0">
                <a:latin typeface="Calibri" panose="020F0502020204030204" pitchFamily="34" charset="0"/>
                <a:ea typeface="ＭＳ Ｐゴシック"/>
              </a:rPr>
              <a:t>Naziv </a:t>
            </a:r>
            <a:r>
              <a:rPr lang="hr-HR" sz="4000" b="1" kern="0" dirty="0">
                <a:latin typeface="Calibri" panose="020F0502020204030204" pitchFamily="34" charset="0"/>
                <a:ea typeface="ＭＳ Ｐゴシック"/>
              </a:rPr>
              <a:t>projekta    </a:t>
            </a:r>
            <a:r>
              <a:rPr lang="hr-HR" sz="4000" b="1" kern="0" dirty="0" smtClean="0">
                <a:latin typeface="Calibri" panose="020F0502020204030204" pitchFamily="34" charset="0"/>
                <a:ea typeface="ＭＳ Ｐゴシック"/>
              </a:rPr>
              <a:t>					       </a:t>
            </a:r>
            <a:r>
              <a:rPr lang="hr-HR" sz="40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/>
              </a:rPr>
              <a:t>VRIJEDNOST </a:t>
            </a:r>
            <a:r>
              <a:rPr lang="hr-HR" sz="4000" b="1" kern="0" dirty="0">
                <a:solidFill>
                  <a:srgbClr val="C00000"/>
                </a:solidFill>
                <a:latin typeface="Calibri" panose="020F0502020204030204" pitchFamily="34" charset="0"/>
                <a:ea typeface="ＭＳ Ｐゴシック"/>
              </a:rPr>
              <a:t>(HRK</a:t>
            </a:r>
            <a:r>
              <a:rPr lang="hr-HR" sz="40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/>
              </a:rPr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hr-HR" sz="4500" b="1" kern="0" dirty="0">
              <a:latin typeface="Calibri" panose="020F0502020204030204" pitchFamily="34" charset="0"/>
              <a:ea typeface="ＭＳ Ｐゴシック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 smtClean="0"/>
              <a:t>1. Izgradnja drugog kolosijeka i rekonstrukcija pruge Dugo Selo – Križevci                         							                  1.299.938.785 </a:t>
            </a:r>
          </a:p>
          <a:p>
            <a:pPr mar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 smtClean="0"/>
              <a:t>2</a:t>
            </a:r>
            <a:r>
              <a:rPr lang="hr-HR" dirty="0"/>
              <a:t>. Izgradnja i opremanje Regionalnog centra za razvoj poduzetničkih kompetencija           </a:t>
            </a:r>
            <a:r>
              <a:rPr lang="hr-HR" dirty="0" smtClean="0"/>
              <a:t>								 229.500.000</a:t>
            </a:r>
            <a:endParaRPr lang="hr-HR" dirty="0"/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/>
              <a:t>3. Razvoj vodno-komunalne infrastrukture Nova Gradiška 	                                      </a:t>
            </a:r>
            <a:r>
              <a:rPr lang="hr-HR" dirty="0" smtClean="0"/>
              <a:t>								                     126.764.014</a:t>
            </a:r>
            <a:endParaRPr lang="hr-HR" dirty="0"/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/>
              <a:t>4. Gradnja studentskog doma u Rijeci                                                                                           </a:t>
            </a:r>
            <a:r>
              <a:rPr lang="hr-HR" dirty="0" smtClean="0"/>
              <a:t>								 112.000.000</a:t>
            </a:r>
            <a:endParaRPr lang="hr-HR" dirty="0"/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/>
              <a:t>5. Razvoj vodno-komunalne infrastrukture Županja                                                                     </a:t>
            </a:r>
            <a:r>
              <a:rPr lang="hr-HR" dirty="0" smtClean="0"/>
              <a:t>								   69.990.411</a:t>
            </a:r>
            <a:endParaRPr lang="hr-HR" dirty="0"/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dirty="0"/>
              <a:t>	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UKUPNA PROCIJENJENA VRIJEDNOST:                                                      </a:t>
            </a:r>
            <a:r>
              <a:rPr lang="hr-HR" b="1" kern="0" dirty="0" smtClean="0">
                <a:latin typeface="Arial"/>
                <a:ea typeface="ＭＳ Ｐゴシック"/>
              </a:rPr>
              <a:t>								                  </a:t>
            </a:r>
            <a:r>
              <a:rPr lang="hr-HR" b="1" kern="0" dirty="0" smtClean="0">
                <a:solidFill>
                  <a:srgbClr val="C00000"/>
                </a:solidFill>
                <a:latin typeface="Arial"/>
                <a:ea typeface="ＭＳ Ｐゴシック"/>
              </a:rPr>
              <a:t>1.838.193.210</a:t>
            </a:r>
            <a:endParaRPr lang="hr-HR" b="1" kern="0" dirty="0">
              <a:solidFill>
                <a:srgbClr val="C00000"/>
              </a:solidFill>
              <a:latin typeface="Arial"/>
              <a:ea typeface="ＭＳ Ｐゴシック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97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581528" cy="864096"/>
          </a:xfrm>
        </p:spPr>
        <p:txBody>
          <a:bodyPr>
            <a:noAutofit/>
          </a:bodyPr>
          <a:lstStyle/>
          <a:p>
            <a:r>
              <a:rPr lang="hr-HR" sz="2800" dirty="0"/>
              <a:t>OPKK 2014.-2020.</a:t>
            </a:r>
            <a:br>
              <a:rPr lang="hr-HR" sz="2800" dirty="0"/>
            </a:br>
            <a:r>
              <a:rPr lang="hr-HR" sz="2800" dirty="0"/>
              <a:t>Veliki infrastrukturni </a:t>
            </a:r>
            <a:r>
              <a:rPr lang="hr-HR" sz="2800" dirty="0" smtClean="0"/>
              <a:t>projekti u pripremi</a:t>
            </a:r>
            <a:endParaRPr lang="hr-HR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2132856"/>
            <a:ext cx="7776864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b="1" kern="0" dirty="0">
                <a:latin typeface="Arial"/>
                <a:ea typeface="ＭＳ Ｐゴシック"/>
              </a:rPr>
              <a:t>Naziv projekta                                                                                                  </a:t>
            </a:r>
            <a:r>
              <a:rPr lang="hr-HR" sz="1200" b="1" kern="0" dirty="0" smtClean="0">
                <a:latin typeface="Arial"/>
                <a:ea typeface="ＭＳ Ｐゴシック"/>
              </a:rPr>
              <a:t>		VRIJEDNOST 							(</a:t>
            </a:r>
            <a:r>
              <a:rPr lang="hr-HR" sz="1200" b="1" kern="0" dirty="0">
                <a:latin typeface="Arial"/>
                <a:ea typeface="ＭＳ Ｐゴシック"/>
              </a:rPr>
              <a:t>HRK)</a:t>
            </a:r>
            <a:endParaRPr lang="vi-VN" sz="1200" b="1" kern="0" dirty="0">
              <a:latin typeface="Arial"/>
              <a:ea typeface="ＭＳ Ｐゴシック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1. Razvoj Zračne Luke Dubrovnik (2. faza)	                                                                </a:t>
            </a:r>
            <a:r>
              <a:rPr lang="hr-HR" sz="1200" dirty="0" smtClean="0"/>
              <a:t>     1.300.000.000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2. Razvoj vodno-komunalne infrastrukture Rijeka	                                                                   </a:t>
            </a:r>
            <a:r>
              <a:rPr lang="hr-HR" sz="1200" dirty="0" smtClean="0"/>
              <a:t>     851.547.259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3. Regionalni centar za gospodarenje otpadom </a:t>
            </a:r>
            <a:r>
              <a:rPr lang="hr-HR" sz="1200" dirty="0" err="1"/>
              <a:t>Piškornica</a:t>
            </a:r>
            <a:r>
              <a:rPr lang="hr-HR" sz="1200" dirty="0"/>
              <a:t> 	                                            </a:t>
            </a:r>
            <a:r>
              <a:rPr lang="hr-HR" sz="1200" dirty="0" smtClean="0"/>
              <a:t>      614.142.000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4. Centar kompetencije u translacijskoj medicini Srebrnjak 	                                            </a:t>
            </a:r>
            <a:r>
              <a:rPr lang="hr-HR" sz="1200" dirty="0" smtClean="0"/>
              <a:t>      345.091.160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5. Razvoj vodno-komunalne infrastrukture na području Moslavine	                     </a:t>
            </a:r>
            <a:r>
              <a:rPr lang="hr-HR" sz="1200" dirty="0" smtClean="0"/>
              <a:t>                             301.427.639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6. Razvoj vodno-komunalne infrastrukture Belišće-Valpovo 	                                             </a:t>
            </a:r>
            <a:r>
              <a:rPr lang="hr-HR" sz="1200" dirty="0" smtClean="0"/>
              <a:t>     291.490.400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7. Razvoj vodno-komunalne infrastrukture Petrinja-Mošćenica	                                             </a:t>
            </a:r>
            <a:r>
              <a:rPr lang="hr-HR" sz="1200" dirty="0" smtClean="0"/>
              <a:t>     275.107.538</a:t>
            </a:r>
            <a:endParaRPr lang="hr-HR" sz="1200" dirty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8. Rekonstrukcija studentskih domova u Zagrebu                                                                        </a:t>
            </a:r>
            <a:r>
              <a:rPr lang="hr-HR" sz="1200" dirty="0" smtClean="0"/>
              <a:t>        220.000.000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9. Arheološki park Vučedol                                                                                                                </a:t>
            </a:r>
            <a:r>
              <a:rPr lang="hr-HR" sz="1200" dirty="0" smtClean="0"/>
              <a:t>   130.050.000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10. Županijski centar za gospodarenje otpadom </a:t>
            </a:r>
            <a:r>
              <a:rPr lang="hr-HR" sz="1200" dirty="0" err="1"/>
              <a:t>Bikarac</a:t>
            </a:r>
            <a:r>
              <a:rPr lang="hr-HR" sz="1200" dirty="0"/>
              <a:t> II	                                             </a:t>
            </a:r>
            <a:r>
              <a:rPr lang="hr-HR" sz="1200" dirty="0" smtClean="0"/>
              <a:t>     114.750.000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11. Poboljšanje vodno-komunalne infrastrukture grada Virovitice 	                      </a:t>
            </a:r>
            <a:r>
              <a:rPr lang="hr-HR" sz="1200" dirty="0" smtClean="0"/>
              <a:t>                            102.060.563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12. Lučka uprava Osijek – terminal za pretovar rasutih tereta 	                                               </a:t>
            </a:r>
            <a:r>
              <a:rPr lang="hr-HR" sz="1200" dirty="0" smtClean="0"/>
              <a:t>     94.500.000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13. Razvoj vodno-komunalne infrastrukture Vodice-</a:t>
            </a:r>
            <a:r>
              <a:rPr lang="hr-HR" sz="1200" dirty="0" err="1"/>
              <a:t>Tribunj</a:t>
            </a:r>
            <a:r>
              <a:rPr lang="hr-HR" sz="1200" dirty="0"/>
              <a:t>-</a:t>
            </a:r>
            <a:r>
              <a:rPr lang="hr-HR" sz="1200" dirty="0" err="1"/>
              <a:t>Srima</a:t>
            </a:r>
            <a:r>
              <a:rPr lang="hr-HR" sz="1200" dirty="0"/>
              <a:t>                                            </a:t>
            </a:r>
            <a:r>
              <a:rPr lang="hr-HR" sz="1200" dirty="0" smtClean="0"/>
              <a:t>             93.383.550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 smtClean="0"/>
              <a:t>14. </a:t>
            </a:r>
            <a:r>
              <a:rPr lang="hr-HR" sz="1200" dirty="0"/>
              <a:t>Regionalni vodoopskrbni sustav Osijek	                                                                      </a:t>
            </a:r>
            <a:r>
              <a:rPr lang="hr-HR" sz="1200" dirty="0" smtClean="0"/>
              <a:t>   66.009.450</a:t>
            </a:r>
            <a:endParaRPr lang="hr-HR" sz="1200" dirty="0"/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dirty="0"/>
              <a:t>	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hr-HR" sz="1200" b="1" kern="0" dirty="0">
                <a:latin typeface="Arial"/>
                <a:ea typeface="ＭＳ Ｐゴシック"/>
              </a:rPr>
              <a:t>UKUPNA PROCIJENJENA VRIJEDNOST</a:t>
            </a:r>
            <a:r>
              <a:rPr lang="hr-HR" sz="1200" b="1" kern="0">
                <a:latin typeface="Arial"/>
                <a:ea typeface="ＭＳ Ｐゴシック"/>
              </a:rPr>
              <a:t>:                                                         </a:t>
            </a:r>
            <a:r>
              <a:rPr lang="hr-HR" sz="1200" b="1" kern="0" smtClean="0">
                <a:latin typeface="Arial"/>
                <a:ea typeface="ＭＳ Ｐゴシック"/>
              </a:rPr>
              <a:t>                            4.799.559.559</a:t>
            </a:r>
            <a:endParaRPr lang="hr-HR" sz="1200" b="1" kern="0" dirty="0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6117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897755" cy="720080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>Poticanje povoljnog okruženja </a:t>
            </a:r>
            <a:r>
              <a:rPr lang="hr-HR" sz="2700" dirty="0"/>
              <a:t>za</a:t>
            </a:r>
            <a:r>
              <a:rPr lang="hr-HR" sz="2800" dirty="0"/>
              <a:t> razvoj poduzetništva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72" y="1628800"/>
            <a:ext cx="757118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000" dirty="0"/>
              <a:t>Aktivnosti koje će biti podržane:</a:t>
            </a:r>
          </a:p>
          <a:p>
            <a:r>
              <a:rPr lang="hr-HR" sz="2000" dirty="0"/>
              <a:t>Uspostava novih i razvoj postojećih financijskih instrumenata, kao što su</a:t>
            </a:r>
            <a:r>
              <a:rPr lang="hr-HR" sz="2000" dirty="0" smtClean="0"/>
              <a:t>:  </a:t>
            </a:r>
            <a:endParaRPr lang="hr-HR" sz="2000" dirty="0"/>
          </a:p>
          <a:p>
            <a:r>
              <a:rPr lang="hr-HR" sz="2000" dirty="0"/>
              <a:t>jamstva za zajmove banaka; zajmovi novonastalim, mikro i malim poduzećima (mikro-zajmovi) za ulaganja u dugotrajnu imovinu i kombinaciju dugotrajne imovine i radnog kapitala; </a:t>
            </a:r>
          </a:p>
          <a:p>
            <a:r>
              <a:rPr lang="hr-HR" sz="2000" dirty="0"/>
              <a:t>pružanje </a:t>
            </a:r>
            <a:r>
              <a:rPr lang="hr-HR" sz="2000" dirty="0" smtClean="0"/>
              <a:t>povoljnih zajmova </a:t>
            </a:r>
            <a:r>
              <a:rPr lang="hr-HR" sz="2000" dirty="0"/>
              <a:t>MSP-ovima za ulaganja povezana s razvojem i uvođenjem značajno izmijenjenih ili novih proizvoda ili usluga ili postupaka </a:t>
            </a:r>
            <a:r>
              <a:rPr lang="hr-HR" sz="2000" dirty="0" smtClean="0"/>
              <a:t>proizvodnje,</a:t>
            </a:r>
          </a:p>
          <a:p>
            <a:r>
              <a:rPr lang="hr-HR" sz="2000" dirty="0" smtClean="0"/>
              <a:t>pojedinačna </a:t>
            </a:r>
            <a:r>
              <a:rPr lang="hr-HR" sz="2000" dirty="0"/>
              <a:t>jamstva za MSP-ove usmjerene na ulaganja i rast</a:t>
            </a:r>
          </a:p>
          <a:p>
            <a:r>
              <a:rPr lang="hr-HR" sz="2000" dirty="0" smtClean="0"/>
              <a:t>pokretanje </a:t>
            </a:r>
            <a:r>
              <a:rPr lang="hr-HR" sz="2000" dirty="0"/>
              <a:t>fondova rizičnog </a:t>
            </a:r>
            <a:r>
              <a:rPr lang="hr-HR" sz="2000" dirty="0" smtClean="0"/>
              <a:t>kapitala</a:t>
            </a:r>
          </a:p>
          <a:p>
            <a:r>
              <a:rPr lang="hr-HR" sz="2000" dirty="0"/>
              <a:t>j</a:t>
            </a:r>
            <a:r>
              <a:rPr lang="hr-HR" sz="2000" dirty="0" smtClean="0"/>
              <a:t>ačanje potpornih poduzetničkih institucija, kvalitete i dostupnosti njihovih usluga</a:t>
            </a:r>
          </a:p>
          <a:p>
            <a:r>
              <a:rPr lang="hr-HR" sz="2000" dirty="0"/>
              <a:t>r</a:t>
            </a:r>
            <a:r>
              <a:rPr lang="hr-HR" sz="2000" dirty="0" smtClean="0"/>
              <a:t>azvoj </a:t>
            </a:r>
            <a:r>
              <a:rPr lang="hr-HR" sz="2000" dirty="0"/>
              <a:t>poslovne infrastrukture koja donosi izravnu korist MSP–ovima </a:t>
            </a:r>
            <a:r>
              <a:rPr lang="hr-HR" sz="2000" dirty="0" smtClean="0"/>
              <a:t>(prema analizi </a:t>
            </a:r>
            <a:r>
              <a:rPr lang="hr-HR" sz="2000" dirty="0"/>
              <a:t>postojećih infrastrukturnih </a:t>
            </a:r>
            <a:r>
              <a:rPr lang="hr-HR" sz="2000" dirty="0" smtClean="0"/>
              <a:t>kapaciteta na određenom području)</a:t>
            </a:r>
          </a:p>
          <a:p>
            <a:pPr marL="0" indent="0">
              <a:buNone/>
            </a:pPr>
            <a:endParaRPr lang="hr-HR" sz="2000" dirty="0" smtClean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0274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da RH font - Heading / Body">
      <a:majorFont>
        <a:latin typeface="VladaRHSerif Reg"/>
        <a:ea typeface=""/>
        <a:cs typeface=""/>
      </a:majorFont>
      <a:minorFont>
        <a:latin typeface="VladaRHSans 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1210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VladaRHSans Reg</vt:lpstr>
      <vt:lpstr>VladaRHSerif Reg</vt:lpstr>
      <vt:lpstr>Wingdings</vt:lpstr>
      <vt:lpstr>Office Theme</vt:lpstr>
      <vt:lpstr>OPERATIVNI PROGRAM „KONKURENTNOST I KOHEZIJA  2014.-2020.”</vt:lpstr>
      <vt:lpstr>Partnerski sporazum  između Republike Hrvatske i Europske Komisije 2014.-2020.</vt:lpstr>
      <vt:lpstr>Raspodjela alokacije iz ESIF-a za RH 2014.-2020.</vt:lpstr>
      <vt:lpstr>Operativni programi za provedbu  Kohezijske politike EU-a 2014.-2020.</vt:lpstr>
      <vt:lpstr>Operativni program „Konkurentnost i kohezija”  2014.-2020. (OPKK)</vt:lpstr>
      <vt:lpstr>OPKK 2014.-2020. Raspodjela sredstava EU-a po prioritetnim osima  - navedeni iznosi predstavljaju 85% ukupnog iznosa za pojedinu os - preostalih 15% do punog iznosa za os izdvaja se iz proračuna RH</vt:lpstr>
      <vt:lpstr>OPKK 2014.-2020. Veliki infrastrukturni projekti u pripremi</vt:lpstr>
      <vt:lpstr>OPKK 2014.-2020. Veliki infrastrukturni projekti u pripremi</vt:lpstr>
      <vt:lpstr> Poticanje povoljnog okruženja za razvoj poduzetništva </vt:lpstr>
      <vt:lpstr>Mogućnosti ulaganja za poduzetnike</vt:lpstr>
      <vt:lpstr>Mogućnosti za jedinice lokalne i regionalne samouprave </vt:lpstr>
      <vt:lpstr>Pomoć kod sufinanciranja i predfinanciranja projekata </vt:lpstr>
      <vt:lpstr>NATJEČAJI U NAJAVI</vt:lpstr>
      <vt:lpstr>Priprema zalihe infrastrukturnih projekata za EFRR 2014.-2020. (drugi poziv) </vt:lpstr>
      <vt:lpstr>Izgradnja proizvodnih kapaciteta i ulaganje u opremu </vt:lpstr>
      <vt:lpstr>Poslovna konkurentnost – najava natječaja za poduzetnike</vt:lpstr>
      <vt:lpstr>    Natječaj za provedbu mjere M07 - Temeljne usluge i obnova sela u ruralnim područjima  </vt:lpstr>
      <vt:lpstr>PowerPoint Presentation</vt:lpstr>
      <vt:lpstr>PowerPoint Presentation</vt:lpstr>
      <vt:lpstr>PowerPoint Presentation</vt:lpstr>
      <vt:lpstr>PowerPoint Presentation</vt:lpstr>
    </vt:vector>
  </TitlesOfParts>
  <Company>vrh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Ponjan</dc:creator>
  <cp:lastModifiedBy>ivan.bukovic</cp:lastModifiedBy>
  <cp:revision>46</cp:revision>
  <cp:lastPrinted>2015-02-02T10:17:15Z</cp:lastPrinted>
  <dcterms:created xsi:type="dcterms:W3CDTF">2015-01-26T10:16:16Z</dcterms:created>
  <dcterms:modified xsi:type="dcterms:W3CDTF">2015-02-02T13:44:46Z</dcterms:modified>
</cp:coreProperties>
</file>